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7"/>
  </p:notesMasterIdLst>
  <p:sldIdLst>
    <p:sldId id="801" r:id="rId5"/>
    <p:sldId id="802" r:id="rId6"/>
    <p:sldId id="803" r:id="rId7"/>
    <p:sldId id="661" r:id="rId8"/>
    <p:sldId id="763" r:id="rId9"/>
    <p:sldId id="664" r:id="rId10"/>
    <p:sldId id="667" r:id="rId11"/>
    <p:sldId id="798" r:id="rId12"/>
    <p:sldId id="761" r:id="rId13"/>
    <p:sldId id="799" r:id="rId14"/>
    <p:sldId id="800" r:id="rId15"/>
    <p:sldId id="804" r:id="rId16"/>
    <p:sldId id="666" r:id="rId17"/>
    <p:sldId id="668" r:id="rId18"/>
    <p:sldId id="669" r:id="rId19"/>
    <p:sldId id="715" r:id="rId20"/>
    <p:sldId id="717" r:id="rId21"/>
    <p:sldId id="718" r:id="rId22"/>
    <p:sldId id="784" r:id="rId23"/>
    <p:sldId id="783" r:id="rId24"/>
    <p:sldId id="721" r:id="rId25"/>
    <p:sldId id="724" r:id="rId26"/>
    <p:sldId id="719" r:id="rId27"/>
    <p:sldId id="725" r:id="rId28"/>
    <p:sldId id="743" r:id="rId29"/>
    <p:sldId id="728" r:id="rId30"/>
    <p:sldId id="726" r:id="rId31"/>
    <p:sldId id="729" r:id="rId32"/>
    <p:sldId id="731" r:id="rId33"/>
    <p:sldId id="748" r:id="rId34"/>
    <p:sldId id="730" r:id="rId35"/>
    <p:sldId id="733" r:id="rId36"/>
    <p:sldId id="774" r:id="rId37"/>
    <p:sldId id="757" r:id="rId38"/>
    <p:sldId id="796" r:id="rId39"/>
    <p:sldId id="782" r:id="rId40"/>
    <p:sldId id="805" r:id="rId41"/>
    <p:sldId id="767" r:id="rId42"/>
    <p:sldId id="768" r:id="rId43"/>
    <p:sldId id="785" r:id="rId44"/>
    <p:sldId id="790" r:id="rId45"/>
    <p:sldId id="789" r:id="rId46"/>
    <p:sldId id="788" r:id="rId47"/>
    <p:sldId id="787" r:id="rId48"/>
    <p:sldId id="806" r:id="rId49"/>
    <p:sldId id="797" r:id="rId50"/>
    <p:sldId id="792" r:id="rId51"/>
    <p:sldId id="793" r:id="rId52"/>
    <p:sldId id="794" r:id="rId53"/>
    <p:sldId id="775" r:id="rId54"/>
    <p:sldId id="776" r:id="rId55"/>
    <p:sldId id="80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88">
          <p15:clr>
            <a:srgbClr val="A4A3A4"/>
          </p15:clr>
        </p15:guide>
        <p15:guide id="2" orient="horz" pos="489">
          <p15:clr>
            <a:srgbClr val="A4A3A4"/>
          </p15:clr>
        </p15:guide>
        <p15:guide id="3" pos="216">
          <p15:clr>
            <a:srgbClr val="A4A3A4"/>
          </p15:clr>
        </p15:guide>
        <p15:guide id="4" pos="55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353535"/>
    <a:srgbClr val="FF9900"/>
    <a:srgbClr val="272526"/>
    <a:srgbClr val="C7C7C7"/>
    <a:srgbClr val="FF0066"/>
    <a:srgbClr val="595959"/>
    <a:srgbClr val="0000FF"/>
    <a:srgbClr val="008000"/>
    <a:srgbClr val="238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37" autoAdjust="0"/>
    <p:restoredTop sz="94660" autoAdjust="0"/>
  </p:normalViewPr>
  <p:slideViewPr>
    <p:cSldViewPr snapToGrid="0" showGuides="1">
      <p:cViewPr>
        <p:scale>
          <a:sx n="66" d="100"/>
          <a:sy n="66" d="100"/>
        </p:scale>
        <p:origin x="-1566" y="-258"/>
      </p:cViewPr>
      <p:guideLst>
        <p:guide orient="horz" pos="3888"/>
        <p:guide orient="horz" pos="489"/>
        <p:guide pos="216"/>
        <p:guide pos="5542"/>
      </p:guideLst>
    </p:cSldViewPr>
  </p:slideViewPr>
  <p:outlineViewPr>
    <p:cViewPr>
      <p:scale>
        <a:sx n="33" d="100"/>
        <a:sy n="33" d="100"/>
      </p:scale>
      <p:origin x="0" y="48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6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90D25-077C-49F3-8873-8A9EBF1B7DA6}" type="datetimeFigureOut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09C91-4332-4930-9F88-DBAF5A192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0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32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18" Type="http://schemas.openxmlformats.org/officeDocument/2006/relationships/image" Target="../media/image19.png"/><Relationship Id="rId3" Type="http://schemas.openxmlformats.org/officeDocument/2006/relationships/image" Target="../media/image13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17" Type="http://schemas.openxmlformats.org/officeDocument/2006/relationships/image" Target="../media/image25.png"/><Relationship Id="rId2" Type="http://schemas.openxmlformats.org/officeDocument/2006/relationships/image" Target="../media/image6.png"/><Relationship Id="rId16" Type="http://schemas.openxmlformats.org/officeDocument/2006/relationships/image" Target="../media/image14.png"/><Relationship Id="rId20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3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raining machine template_Cover.jp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2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14563" y="5589430"/>
            <a:ext cx="4714875" cy="582769"/>
          </a:xfrm>
        </p:spPr>
        <p:txBody>
          <a:bodyPr anchor="t"/>
          <a:lstStyle>
            <a:lvl1pPr algn="ctr">
              <a:defRPr sz="2400" b="0">
                <a:solidFill>
                  <a:schemeClr val="tx1"/>
                </a:solidFill>
                <a:latin typeface="Century Gothic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99" y="6139718"/>
            <a:ext cx="3168202" cy="489294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 userDrawn="1"/>
        </p:nvSpPr>
        <p:spPr bwMode="auto">
          <a:xfrm>
            <a:off x="3193366" y="144271"/>
            <a:ext cx="2757268" cy="28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7F8491"/>
                </a:solidFill>
                <a:effectLst/>
                <a:uLnTx/>
                <a:uFillTx/>
                <a:latin typeface="Century Gothic" pitchFamily="34" charset="0"/>
                <a:ea typeface="+mj-ea"/>
                <a:cs typeface="Arial" pitchFamily="34" charset="0"/>
              </a:rPr>
              <a:t>TRAINING  MACHINE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7F8491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9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7264" y="181314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rgbClr val="7F8491"/>
                </a:solidFill>
                <a:latin typeface="Century Gothic" pitchFamily="34" charset="0"/>
                <a:cs typeface="Arial" pitchFamily="34" charset="0"/>
              </a:rPr>
              <a:t>ACCESSIBILITY</a:t>
            </a:r>
            <a:endParaRPr lang="en-US" sz="120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80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lization &amp; Glob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7264" y="181314"/>
            <a:ext cx="2642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rgbClr val="7F8491"/>
                </a:solidFill>
                <a:latin typeface="Century Gothic" pitchFamily="34" charset="0"/>
                <a:cs typeface="Arial" pitchFamily="34" charset="0"/>
              </a:rPr>
              <a:t>LOCALIZATION &amp; GLOBALIZATION</a:t>
            </a:r>
            <a:endParaRPr lang="en-US" sz="120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1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aining machine template-index.jp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CI-Logo_B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733800" y="6462278"/>
            <a:ext cx="1676400" cy="2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9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ISUAL COMMUN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2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997" y="0"/>
            <a:ext cx="1589669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207264" y="18131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 smtClean="0">
                <a:solidFill>
                  <a:srgbClr val="7F8491"/>
                </a:solidFill>
                <a:latin typeface="Century Gothic" pitchFamily="34" charset="0"/>
                <a:ea typeface="+mn-ea"/>
                <a:cs typeface="Arial" pitchFamily="34" charset="0"/>
              </a:rPr>
              <a:t>CC FEATURES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825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SUAL COMMUN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2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997" y="0"/>
            <a:ext cx="1589669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207264" y="181314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 smtClean="0">
                <a:solidFill>
                  <a:srgbClr val="7F8491"/>
                </a:solidFill>
                <a:latin typeface="Century Gothic" pitchFamily="34" charset="0"/>
                <a:ea typeface="+mn-ea"/>
                <a:cs typeface="Arial" pitchFamily="34" charset="0"/>
              </a:rPr>
              <a:t>ASSIGNMENTS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22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ISUAL COMMUN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2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997" y="0"/>
            <a:ext cx="1589669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207264" y="181314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 smtClean="0">
                <a:solidFill>
                  <a:srgbClr val="7F8491"/>
                </a:solidFill>
                <a:latin typeface="Century Gothic" pitchFamily="34" charset="0"/>
                <a:ea typeface="+mn-ea"/>
                <a:cs typeface="Arial" pitchFamily="34" charset="0"/>
              </a:rPr>
              <a:t>SAMPLE</a:t>
            </a:r>
            <a:r>
              <a:rPr lang="en-US" sz="1200" b="1" kern="0" baseline="0" dirty="0" smtClean="0">
                <a:solidFill>
                  <a:srgbClr val="7F8491"/>
                </a:solidFill>
                <a:latin typeface="Century Gothic" pitchFamily="34" charset="0"/>
                <a:ea typeface="+mn-ea"/>
                <a:cs typeface="Arial" pitchFamily="34" charset="0"/>
              </a:rPr>
              <a:t> WORKS</a:t>
            </a:r>
            <a:endParaRPr lang="en-US" sz="1200" b="1" kern="0" dirty="0" smtClean="0">
              <a:solidFill>
                <a:srgbClr val="7F8491"/>
              </a:solidFill>
              <a:latin typeface="Century Gothic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411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1" y="0"/>
            <a:ext cx="91417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4953000"/>
            <a:ext cx="9144000" cy="15735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22" y="-8071"/>
            <a:ext cx="3204916" cy="657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68" y="163961"/>
            <a:ext cx="1395906" cy="3317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22" y="681518"/>
            <a:ext cx="1092450" cy="2953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2" y="991652"/>
            <a:ext cx="570500" cy="2953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00" y="615859"/>
            <a:ext cx="1060078" cy="388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" y="178908"/>
            <a:ext cx="8584731" cy="38406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" y="4084158"/>
            <a:ext cx="8584731" cy="38406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7" y="2514600"/>
            <a:ext cx="1060916" cy="11309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71" y="1568101"/>
            <a:ext cx="364150" cy="2721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60" y="959159"/>
            <a:ext cx="400565" cy="6676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8" y="1987354"/>
            <a:ext cx="111268" cy="1068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0" y="1279169"/>
            <a:ext cx="1197044" cy="5017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94" y="4627466"/>
            <a:ext cx="673789" cy="6952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663" y="863592"/>
            <a:ext cx="226583" cy="2265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68" y="3796870"/>
            <a:ext cx="267044" cy="29941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0400" flipH="1">
            <a:off x="1421904" y="5450083"/>
            <a:ext cx="165814" cy="18591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2" y="5136633"/>
            <a:ext cx="178028" cy="1861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60" y="1997067"/>
            <a:ext cx="469348" cy="7363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713" y="4800600"/>
            <a:ext cx="602870" cy="6433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68" y="4825487"/>
            <a:ext cx="254905" cy="26299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66" y="4853200"/>
            <a:ext cx="724252" cy="53813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34" y="4724251"/>
            <a:ext cx="222535" cy="5017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553200"/>
            <a:ext cx="9142899" cy="304800"/>
          </a:xfrm>
          <a:prstGeom prst="rect">
            <a:avLst/>
          </a:prstGeom>
          <a:solidFill>
            <a:srgbClr val="131524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22" y="6562079"/>
            <a:ext cx="2633444" cy="274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6" y="6595884"/>
            <a:ext cx="1038146" cy="2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99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" y="0"/>
            <a:ext cx="914179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" y="178908"/>
            <a:ext cx="8584731" cy="384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14" y="3012737"/>
            <a:ext cx="8584731" cy="38406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22" y="-8071"/>
            <a:ext cx="3204916" cy="6570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27" y="530468"/>
            <a:ext cx="1535497" cy="3649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32" y="3467100"/>
            <a:ext cx="675700" cy="2832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8" y="1987354"/>
            <a:ext cx="111268" cy="1068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13" y="4048405"/>
            <a:ext cx="534271" cy="5342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2" y="2813253"/>
            <a:ext cx="381620" cy="3989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2" y="991652"/>
            <a:ext cx="570500" cy="295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00" y="615859"/>
            <a:ext cx="1060078" cy="3884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83" y="5599047"/>
            <a:ext cx="679745" cy="6514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61010"/>
            <a:ext cx="602870" cy="6433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15" y="5420649"/>
            <a:ext cx="345759" cy="3567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60812" y="6465124"/>
            <a:ext cx="6870024" cy="3940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70" y="1329761"/>
            <a:ext cx="226583" cy="2265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81" y="6019800"/>
            <a:ext cx="170235" cy="170235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2E2327-EDD2-4392-90C2-CEB7DA1E7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2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" y="0"/>
            <a:ext cx="9141798" cy="6858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14" y="3012737"/>
            <a:ext cx="8584731" cy="38406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" y="178908"/>
            <a:ext cx="8584731" cy="38406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22" y="-8071"/>
            <a:ext cx="3204916" cy="65700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14" y="445779"/>
            <a:ext cx="2248122" cy="53433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599" y="1623449"/>
            <a:ext cx="1599457" cy="43244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158" y="3086746"/>
            <a:ext cx="675700" cy="2832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8" y="1987354"/>
            <a:ext cx="111268" cy="10681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13" y="4048405"/>
            <a:ext cx="534271" cy="53427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2" y="4534090"/>
            <a:ext cx="381620" cy="39896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2" y="991652"/>
            <a:ext cx="570500" cy="29536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00" y="615859"/>
            <a:ext cx="1060078" cy="38842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12261"/>
            <a:ext cx="469348" cy="73639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06" y="1396084"/>
            <a:ext cx="267044" cy="29941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83" y="5599047"/>
            <a:ext cx="679745" cy="651426"/>
          </a:xfrm>
          <a:prstGeom prst="rect">
            <a:avLst/>
          </a:prstGeom>
        </p:spPr>
      </p:pic>
      <p:sp>
        <p:nvSpPr>
          <p:cNvPr id="51" name="Rectangle 50"/>
          <p:cNvSpPr/>
          <p:nvPr userDrawn="1"/>
        </p:nvSpPr>
        <p:spPr>
          <a:xfrm>
            <a:off x="1437" y="2423718"/>
            <a:ext cx="4800600" cy="1691082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06" y="2743200"/>
            <a:ext cx="797082" cy="84968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62" y="3852468"/>
            <a:ext cx="602870" cy="6433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15" y="5420649"/>
            <a:ext cx="345759" cy="35679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77080" y="6590858"/>
            <a:ext cx="4692318" cy="26911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02" y="5063822"/>
            <a:ext cx="390979" cy="4383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70" y="1329761"/>
            <a:ext cx="226583" cy="2265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81" y="6019800"/>
            <a:ext cx="170235" cy="17023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56" y="6507145"/>
            <a:ext cx="2633444" cy="27465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516865"/>
            <a:ext cx="1141961" cy="26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63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38138" y="887413"/>
            <a:ext cx="8580437" cy="5275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COMMUN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7264" y="181314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Arial" pitchFamily="34" charset="0"/>
              </a:rPr>
              <a:t>ABOUT ILLUSTRATOR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2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OF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7264" y="181314"/>
            <a:ext cx="1452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cs typeface="Arial" pitchFamily="34" charset="0"/>
              </a:rPr>
              <a:t>GETTING STARTED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les of Visual Desig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7264" y="181314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cs typeface="Arial" pitchFamily="34" charset="0"/>
              </a:rPr>
              <a:t>FLOATING</a:t>
            </a:r>
            <a:r>
              <a:rPr lang="en-US" sz="1200" b="1" kern="0" dirty="0" smtClean="0">
                <a:solidFill>
                  <a:srgbClr val="7F8491"/>
                </a:solidFill>
                <a:latin typeface="Century Gothic" pitchFamily="34" charset="0"/>
                <a:cs typeface="Arial" pitchFamily="34" charset="0"/>
              </a:rPr>
              <a:t> PALETTES</a:t>
            </a:r>
            <a:endParaRPr lang="en-US" sz="120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&amp; Color The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7264" y="181314"/>
            <a:ext cx="2056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rgbClr val="7F8491"/>
                </a:solidFill>
                <a:latin typeface="Century Gothic" pitchFamily="34" charset="0"/>
                <a:cs typeface="Arial" pitchFamily="34" charset="0"/>
              </a:rPr>
              <a:t>COLOR &amp; COLOR THEORY</a:t>
            </a:r>
            <a:endParaRPr lang="en-US" sz="120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7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7264" y="181314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rgbClr val="7F8491"/>
                </a:solidFill>
                <a:latin typeface="Century Gothic" pitchFamily="34" charset="0"/>
                <a:cs typeface="Arial" pitchFamily="34" charset="0"/>
              </a:rPr>
              <a:t>TYPOGRAPHY</a:t>
            </a:r>
            <a:endParaRPr lang="en-US" sz="120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7264" y="181314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rgbClr val="7F8491"/>
                </a:solidFill>
                <a:latin typeface="Century Gothic" pitchFamily="34" charset="0"/>
                <a:cs typeface="Arial" pitchFamily="34" charset="0"/>
              </a:rPr>
              <a:t>LAYOUT</a:t>
            </a:r>
            <a:endParaRPr lang="en-US" sz="120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4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7264" y="181314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rgbClr val="7F8491"/>
                </a:solidFill>
                <a:latin typeface="Century Gothic" pitchFamily="34" charset="0"/>
                <a:cs typeface="Arial" pitchFamily="34" charset="0"/>
              </a:rPr>
              <a:t>GRID</a:t>
            </a:r>
            <a:endParaRPr lang="en-US" sz="120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8224" y="446121"/>
            <a:ext cx="8607552" cy="0"/>
          </a:xfrm>
          <a:prstGeom prst="line">
            <a:avLst/>
          </a:prstGeom>
          <a:ln>
            <a:gradFill flip="none" rotWithShape="1">
              <a:gsLst>
                <a:gs pos="50000">
                  <a:schemeClr val="bg1">
                    <a:lumMod val="65000"/>
                  </a:schemeClr>
                </a:gs>
                <a:gs pos="417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81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36550" y="476517"/>
            <a:ext cx="8582025" cy="40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8138" y="887413"/>
            <a:ext cx="8580437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6" name="Slide Number Placeholder 96"/>
          <p:cNvSpPr txBox="1">
            <a:spLocks/>
          </p:cNvSpPr>
          <p:nvPr userDrawn="1"/>
        </p:nvSpPr>
        <p:spPr bwMode="auto">
          <a:xfrm>
            <a:off x="141490" y="6485140"/>
            <a:ext cx="45541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fld id="{A4F7296D-22DE-424F-A196-887BB45CFE66}" type="slidenum">
              <a:rPr lang="en-US" sz="12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pPr algn="ctr">
                <a:defRPr/>
              </a:pPr>
              <a:t>‹#›</a:t>
            </a:fld>
            <a:endParaRPr lang="en-US" sz="12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7" name="Footer Placeholder 97"/>
          <p:cNvSpPr txBox="1">
            <a:spLocks/>
          </p:cNvSpPr>
          <p:nvPr userDrawn="1"/>
        </p:nvSpPr>
        <p:spPr bwMode="auto">
          <a:xfrm>
            <a:off x="468515" y="648514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900" b="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|   © </a:t>
            </a:r>
            <a:r>
              <a:rPr lang="en-US" sz="900" b="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2016, </a:t>
            </a:r>
            <a:r>
              <a:rPr lang="en-US" sz="900" b="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Cognizant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32" y="6440210"/>
            <a:ext cx="2112136" cy="3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4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3" r:id="rId12"/>
    <p:sldLayoutId id="2147483664" r:id="rId13"/>
    <p:sldLayoutId id="2147483674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entury Gothic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D97BB"/>
          </a:solidFill>
          <a:latin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D97BB"/>
          </a:solidFill>
          <a:latin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D97BB"/>
          </a:solidFill>
          <a:latin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D97BB"/>
          </a:solidFill>
          <a:latin typeface="Arial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008BBC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008BBC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008BBC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008BBC"/>
          </a:solidFill>
          <a:latin typeface="Verdana" pitchFamily="34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Tx/>
        <a:buFont typeface="Wingdings" pitchFamily="2" charset="2"/>
        <a:buChar char="§"/>
        <a:defRPr sz="2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ADAFB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DAFB2"/>
        </a:buClr>
        <a:buFont typeface="Wingdings" pitchFamily="2" charset="2"/>
        <a:buChar char="§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ADAFB2"/>
        </a:buClr>
        <a:buFont typeface="Wingdings" pitchFamily="2" charset="2"/>
        <a:buChar char="§"/>
        <a:defRPr sz="14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DAFB2"/>
        </a:buClr>
        <a:buFont typeface="Wingdings" pitchFamily="2" charset="2"/>
        <a:buChar char="§"/>
        <a:defRPr sz="1400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10" Type="http://schemas.openxmlformats.org/officeDocument/2006/relationships/image" Target="../media/image111.jpe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jpeg"/><Relationship Id="rId7" Type="http://schemas.openxmlformats.org/officeDocument/2006/relationships/image" Target="../media/image141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7" Type="http://schemas.openxmlformats.org/officeDocument/2006/relationships/image" Target="../media/image170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1.jpeg"/><Relationship Id="rId5" Type="http://schemas.openxmlformats.org/officeDocument/2006/relationships/image" Target="../media/image180.jpeg"/><Relationship Id="rId4" Type="http://schemas.openxmlformats.org/officeDocument/2006/relationships/image" Target="../media/image179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83.jpeg"/><Relationship Id="rId7" Type="http://schemas.openxmlformats.org/officeDocument/2006/relationships/image" Target="../media/image187.jp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6.jpg"/><Relationship Id="rId5" Type="http://schemas.openxmlformats.org/officeDocument/2006/relationships/image" Target="../media/image185.png"/><Relationship Id="rId4" Type="http://schemas.openxmlformats.org/officeDocument/2006/relationships/image" Target="../media/image184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jpeg"/><Relationship Id="rId7" Type="http://schemas.openxmlformats.org/officeDocument/2006/relationships/image" Target="../media/image194.jpe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3.jpeg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gif"/><Relationship Id="rId4" Type="http://schemas.openxmlformats.org/officeDocument/2006/relationships/image" Target="../media/image4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12884" y="3075057"/>
            <a:ext cx="5718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Adobe Illustrator  - CC</a:t>
            </a:r>
            <a:endParaRPr lang="en-US" sz="4000" b="1" dirty="0" smtClean="0">
              <a:solidFill>
                <a:schemeClr val="bg1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2E2327-EDD2-4392-90C2-CEB7DA1E72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403064" y="554554"/>
            <a:ext cx="1199174" cy="307777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Poster Design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2004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Common Usage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4" y="1053727"/>
            <a:ext cx="3603448" cy="4750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32" y="881063"/>
            <a:ext cx="3280605" cy="50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974872"/>
            <a:ext cx="8299183" cy="5270056"/>
            <a:chOff x="982309" y="1271342"/>
            <a:chExt cx="7303233" cy="463761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2309" y="1271342"/>
              <a:ext cx="3483681" cy="2212239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01863" y="1271342"/>
              <a:ext cx="3483679" cy="2212239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24150" y="3696723"/>
              <a:ext cx="3483679" cy="2212238"/>
            </a:xfrm>
            <a:prstGeom prst="rect">
              <a:avLst/>
            </a:prstGeom>
            <a:noFill/>
          </p:spPr>
        </p:pic>
      </p:grpSp>
      <p:sp>
        <p:nvSpPr>
          <p:cNvPr id="8" name="Title 5"/>
          <p:cNvSpPr txBox="1">
            <a:spLocks/>
          </p:cNvSpPr>
          <p:nvPr/>
        </p:nvSpPr>
        <p:spPr bwMode="auto">
          <a:xfrm>
            <a:off x="2004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Common Usage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3064" y="554554"/>
            <a:ext cx="1146661" cy="307777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Gamification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0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5084" y="2607355"/>
            <a:ext cx="2335896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5B617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Getting</a:t>
            </a:r>
            <a:endParaRPr lang="en-US" sz="3600" dirty="0" smtClean="0">
              <a:solidFill>
                <a:srgbClr val="F5B617"/>
              </a:solidFill>
              <a:latin typeface="Segoe UI Semilight" panose="020B0402040204020203" pitchFamily="34" charset="0"/>
              <a:ea typeface="Segoe UI" panose="020B0502040204020203" pitchFamily="34" charset="0"/>
              <a:cs typeface="Segoe UI Semilight" panose="020B0402040204020203" pitchFamily="34" charset="0"/>
            </a:endParaRPr>
          </a:p>
          <a:p>
            <a:r>
              <a:rPr lang="en-US" sz="4800" dirty="0" smtClean="0">
                <a:solidFill>
                  <a:schemeClr val="bg1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Started</a:t>
            </a:r>
            <a:endParaRPr lang="en-US" sz="6000" dirty="0">
              <a:solidFill>
                <a:schemeClr val="bg1"/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34" y="1902731"/>
            <a:ext cx="533152" cy="88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New Document Profiles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9991" y="882527"/>
            <a:ext cx="5284019" cy="5284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738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760" y="1023575"/>
            <a:ext cx="7326933" cy="504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Illustrator Work Space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43310" y="1064519"/>
            <a:ext cx="110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Application Bar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466" y="1203271"/>
            <a:ext cx="1530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Control Panel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3310" y="1932296"/>
            <a:ext cx="1114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Tools Panel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7754" y="4705112"/>
            <a:ext cx="772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Document</a:t>
            </a:r>
          </a:p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4439" y="6055447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Zoom</a:t>
            </a:r>
          </a:p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Level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48017" y="6055447"/>
            <a:ext cx="809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Artboard</a:t>
            </a:r>
            <a:endParaRPr lang="en-US" sz="1100" i="1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Navigation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1711" y="6055447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Artboard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43849" y="6055447"/>
            <a:ext cx="907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Scratch Area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7208" y="846151"/>
            <a:ext cx="81945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Workspace</a:t>
            </a:r>
          </a:p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Switcher </a:t>
            </a:r>
          </a:p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menu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21800" y="2868327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Panels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5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9" b="16448"/>
          <a:stretch/>
        </p:blipFill>
        <p:spPr bwMode="auto">
          <a:xfrm>
            <a:off x="1865666" y="638519"/>
            <a:ext cx="5957534" cy="55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6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113640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Selection Tools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7176" name="Group 7175"/>
          <p:cNvGrpSpPr/>
          <p:nvPr/>
        </p:nvGrpSpPr>
        <p:grpSpPr>
          <a:xfrm>
            <a:off x="283049" y="1075143"/>
            <a:ext cx="1428596" cy="2155013"/>
            <a:chOff x="225899" y="1414463"/>
            <a:chExt cx="1428596" cy="2155013"/>
          </a:xfrm>
        </p:grpSpPr>
        <p:pic>
          <p:nvPicPr>
            <p:cNvPr id="2049" name="Picture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99" y="1414463"/>
              <a:ext cx="1266825" cy="164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25899" y="3153978"/>
              <a:ext cx="1428596" cy="4154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The Selection tool (V) </a:t>
              </a:r>
              <a:endPara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  <a:p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selects </a:t>
              </a:r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entire objects. 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Group 7174"/>
          <p:cNvGrpSpPr/>
          <p:nvPr/>
        </p:nvGrpSpPr>
        <p:grpSpPr>
          <a:xfrm>
            <a:off x="2630887" y="1075143"/>
            <a:ext cx="1426994" cy="2478179"/>
            <a:chOff x="2207099" y="1414463"/>
            <a:chExt cx="1426994" cy="2478179"/>
          </a:xfrm>
        </p:grpSpPr>
        <p:pic>
          <p:nvPicPr>
            <p:cNvPr id="44" name="Pict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07099" y="1414463"/>
              <a:ext cx="1266824" cy="164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207099" y="3153978"/>
              <a:ext cx="1426994" cy="73866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The Direct Selection </a:t>
              </a: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tool </a:t>
              </a:r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(A) </a:t>
              </a: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selects </a:t>
              </a:r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points </a:t>
              </a: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or </a:t>
              </a:r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path  </a:t>
              </a: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segments </a:t>
              </a:r>
              <a:b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within </a:t>
              </a:r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objects</a:t>
              </a:r>
            </a:p>
          </p:txBody>
        </p:sp>
      </p:grpSp>
      <p:grpSp>
        <p:nvGrpSpPr>
          <p:cNvPr id="7174" name="Group 7173"/>
          <p:cNvGrpSpPr/>
          <p:nvPr/>
        </p:nvGrpSpPr>
        <p:grpSpPr>
          <a:xfrm>
            <a:off x="4977123" y="1075143"/>
            <a:ext cx="1346844" cy="2478179"/>
            <a:chOff x="4235924" y="1414463"/>
            <a:chExt cx="1346844" cy="2478179"/>
          </a:xfrm>
        </p:grpSpPr>
        <p:pic>
          <p:nvPicPr>
            <p:cNvPr id="49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35924" y="1414463"/>
              <a:ext cx="1266824" cy="1647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4235924" y="3153978"/>
              <a:ext cx="1346844" cy="73866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The Group Selection </a:t>
              </a: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tool selects </a:t>
              </a:r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objects </a:t>
              </a: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and </a:t>
              </a:r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groups within </a:t>
              </a: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groups</a:t>
              </a:r>
              <a:endPara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7172" name="Group 7171"/>
          <p:cNvGrpSpPr/>
          <p:nvPr/>
        </p:nvGrpSpPr>
        <p:grpSpPr>
          <a:xfrm>
            <a:off x="7243209" y="1075143"/>
            <a:ext cx="1590500" cy="2316596"/>
            <a:chOff x="6226649" y="1414463"/>
            <a:chExt cx="1590500" cy="2316596"/>
          </a:xfrm>
        </p:grpSpPr>
        <p:pic>
          <p:nvPicPr>
            <p:cNvPr id="51" name="Picture 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26649" y="1414463"/>
              <a:ext cx="1266823" cy="1647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6226649" y="3153978"/>
              <a:ext cx="1590500" cy="57708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The Magic Wand tool (Y) </a:t>
              </a: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selects </a:t>
              </a:r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objects with </a:t>
              </a: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/>
              </a:r>
              <a:b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05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similar </a:t>
              </a:r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attributes.</a:t>
              </a:r>
            </a:p>
          </p:txBody>
        </p:sp>
      </p:grpSp>
      <p:pic>
        <p:nvPicPr>
          <p:cNvPr id="70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049" y="3835614"/>
            <a:ext cx="1266824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283049" y="5575129"/>
            <a:ext cx="1628972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Lasso tool (Q) selects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points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or path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segments</a:t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within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objects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323850" y="3704256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8125" y="3835614"/>
            <a:ext cx="1252347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2630887" y="5575129"/>
            <a:ext cx="1649811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Artboard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 tool creates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separate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artboards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 for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printing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or export</a:t>
            </a:r>
          </a:p>
        </p:txBody>
      </p: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35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107144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Drawing tools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049" y="1075143"/>
            <a:ext cx="1266824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83049" y="2814658"/>
            <a:ext cx="1588897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Pen tool (P) draws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straight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curved lines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create objects.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0887" y="1075143"/>
            <a:ext cx="1266824" cy="164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630887" y="2814658"/>
            <a:ext cx="1438214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Add Anchor Point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(+) adds anchor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points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 paths</a:t>
            </a:r>
          </a:p>
        </p:txBody>
      </p:sp>
      <p:pic>
        <p:nvPicPr>
          <p:cNvPr id="4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7123" y="1075143"/>
            <a:ext cx="1266823" cy="164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977123" y="2814658"/>
            <a:ext cx="1579278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Delete Anchor Point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(-) deletes anchor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points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from paths.</a:t>
            </a:r>
          </a:p>
        </p:txBody>
      </p:sp>
      <p:pic>
        <p:nvPicPr>
          <p:cNvPr id="51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3209" y="1075144"/>
            <a:ext cx="1266823" cy="164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243209" y="2814658"/>
            <a:ext cx="1653017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Convert Anchor Point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Shift+C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) changes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smooth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points to corner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points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vice versa. </a:t>
            </a:r>
          </a:p>
        </p:txBody>
      </p:sp>
      <p:pic>
        <p:nvPicPr>
          <p:cNvPr id="70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049" y="3835614"/>
            <a:ext cx="1266824" cy="164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283049" y="5575129"/>
            <a:ext cx="1630575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Line Segment tool (\)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draws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individual straight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line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segments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323850" y="3704256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8125" y="3845030"/>
            <a:ext cx="1252347" cy="162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2630887" y="5575129"/>
            <a:ext cx="1848583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Arc tool draws individual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concave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or convex curve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segments.</a:t>
            </a:r>
            <a:endParaRPr 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7123" y="3826200"/>
            <a:ext cx="1266823" cy="164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977123" y="5565714"/>
            <a:ext cx="1997663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Spiral tool draws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clockwise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counterclockwise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spirals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6849" y="3823237"/>
            <a:ext cx="1259542" cy="164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243209" y="5562751"/>
            <a:ext cx="1737976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Polygon tool draws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regular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, multi-sided shapes.</a:t>
            </a:r>
          </a:p>
        </p:txBody>
      </p:sp>
    </p:spTree>
    <p:extLst>
      <p:ext uri="{BB962C8B-B14F-4D97-AF65-F5344CB8AC3E}">
        <p14:creationId xmlns:p14="http://schemas.microsoft.com/office/powerpoint/2010/main" val="405223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107144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Drawing tools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049" y="1075143"/>
            <a:ext cx="1266824" cy="164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83049" y="2814658"/>
            <a:ext cx="1608133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Star tool draws stars.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0887" y="1075143"/>
            <a:ext cx="1266823" cy="164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630887" y="2814658"/>
            <a:ext cx="1978427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Flare tool creates lens-flare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solar-flare-like effects.</a:t>
            </a:r>
          </a:p>
        </p:txBody>
      </p:sp>
      <p:pic>
        <p:nvPicPr>
          <p:cNvPr id="4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7123" y="1075144"/>
            <a:ext cx="1266823" cy="164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977123" y="2814658"/>
            <a:ext cx="1616148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Pencil tool (N) draws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edits freehand lines</a:t>
            </a:r>
          </a:p>
        </p:txBody>
      </p:sp>
      <p:pic>
        <p:nvPicPr>
          <p:cNvPr id="51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6849" y="1075144"/>
            <a:ext cx="1259542" cy="164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243209" y="2814658"/>
            <a:ext cx="1654620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Smooth tool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smooths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Bezier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paths</a:t>
            </a:r>
          </a:p>
        </p:txBody>
      </p:sp>
      <p:pic>
        <p:nvPicPr>
          <p:cNvPr id="70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89" y="3835614"/>
            <a:ext cx="1259543" cy="164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283049" y="5575129"/>
            <a:ext cx="1731564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Path Eraser tool erases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paths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anchor points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from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object.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323850" y="3704256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1724" y="3845030"/>
            <a:ext cx="1245149" cy="162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2630887" y="5575129"/>
            <a:ext cx="1903085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Rectangle tool (M)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draws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squares and rectangles. </a:t>
            </a:r>
          </a:p>
        </p:txBody>
      </p: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0763" y="3826200"/>
            <a:ext cx="1259542" cy="164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977123" y="5565714"/>
            <a:ext cx="1580882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Rounded Rectangle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draws squares and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rectangles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with rounded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corners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6849" y="3823237"/>
            <a:ext cx="1259542" cy="164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243209" y="5562751"/>
            <a:ext cx="1502334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Ellipse tool (L)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draws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circles and ovals.</a:t>
            </a:r>
          </a:p>
        </p:txBody>
      </p:sp>
    </p:spTree>
    <p:extLst>
      <p:ext uri="{BB962C8B-B14F-4D97-AF65-F5344CB8AC3E}">
        <p14:creationId xmlns:p14="http://schemas.microsoft.com/office/powerpoint/2010/main" val="175361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107144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Drawing tools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89" y="1075143"/>
            <a:ext cx="1259543" cy="164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83050" y="2814656"/>
            <a:ext cx="170952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Perspective Grid allows creating and rendering artwork in perspective.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4527" y="1075143"/>
            <a:ext cx="1259543" cy="164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630887" y="2814658"/>
            <a:ext cx="2186773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The Perspective Selection tool allows you to bring objects, text, and symbols in perspective, move objects in perspective, move objects in perpendicular to its current direction</a:t>
            </a:r>
          </a:p>
        </p:txBody>
      </p: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40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31388" y="1719631"/>
            <a:ext cx="3154260" cy="4735760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2576" y="218309"/>
            <a:ext cx="3956145" cy="1221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bg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sz="2800" dirty="0" smtClean="0"/>
              <a:t>TRAINING OUTLINE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1615298" y="2393896"/>
            <a:ext cx="2806578" cy="1331976"/>
            <a:chOff x="1615297" y="1383944"/>
            <a:chExt cx="3414522" cy="133197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615297" y="2227276"/>
              <a:ext cx="3414522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615297" y="1807616"/>
              <a:ext cx="3414522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615297" y="1383944"/>
              <a:ext cx="3414522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615297" y="2715920"/>
              <a:ext cx="3414522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69" y="2503232"/>
            <a:ext cx="533152" cy="8885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54577" y="1899884"/>
            <a:ext cx="4093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Century Gothic" pitchFamily="34" charset="0"/>
              </a:rPr>
              <a:t>About Illustrator</a:t>
            </a:r>
          </a:p>
          <a:p>
            <a:pPr>
              <a:lnSpc>
                <a:spcPct val="20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Century Gothic" pitchFamily="34" charset="0"/>
              </a:rPr>
              <a:t>Getting Started</a:t>
            </a:r>
          </a:p>
          <a:p>
            <a:pPr>
              <a:lnSpc>
                <a:spcPct val="20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Century Gothic" pitchFamily="34" charset="0"/>
              </a:rPr>
              <a:t>CC Features</a:t>
            </a:r>
          </a:p>
          <a:p>
            <a:pPr>
              <a:lnSpc>
                <a:spcPct val="20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Century Gothic" pitchFamily="34" charset="0"/>
              </a:rPr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160317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179196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Drawing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tools - Examples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N3A370\Sowmiya 189941\Illustrator\CAT Training 2013\typeperspective-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r="4328"/>
          <a:stretch/>
        </p:blipFill>
        <p:spPr bwMode="auto">
          <a:xfrm>
            <a:off x="354838" y="1046019"/>
            <a:ext cx="5193532" cy="31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N3A370\Sowmiya 189941\Illustrator\CAT Training 2013\Perspect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50" y="2998953"/>
            <a:ext cx="37433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4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pixelgirlpresents.com/node/images/tutorials/vector_tutorial/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668674"/>
            <a:ext cx="1955170" cy="135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ixelgirlpresents.com/node/images/tutorials/vector_tutorial/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15" y="1674544"/>
            <a:ext cx="2935691" cy="134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pixelgirlpresents.com/node/images/tutorials/vector_tutorial/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74" y="1674544"/>
            <a:ext cx="3501426" cy="134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pixelgirlpresents.com/node/images/tutorials/vector_tutorial/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35" y="3550879"/>
            <a:ext cx="3386510" cy="137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pixelgirlpresents.com/node/images/tutorials/vector_tutorial/1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871" y="3497931"/>
            <a:ext cx="3702050" cy="14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219159" y="1501701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73515" y="1501701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375874" y="1501701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Oval 19"/>
          <p:cNvSpPr/>
          <p:nvPr/>
        </p:nvSpPr>
        <p:spPr>
          <a:xfrm>
            <a:off x="219159" y="3550879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Oval 21"/>
          <p:cNvSpPr/>
          <p:nvPr/>
        </p:nvSpPr>
        <p:spPr>
          <a:xfrm>
            <a:off x="4516911" y="3550879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7535" y="565188"/>
            <a:ext cx="200503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Pen Tool – Example (Tracing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837" y="988601"/>
            <a:ext cx="7778860" cy="58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535" y="565188"/>
            <a:ext cx="158729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 Tool – Derivatives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01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84202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Type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89" y="1075143"/>
            <a:ext cx="1259543" cy="164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83049" y="2814658"/>
            <a:ext cx="2188420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Type tool (T) creates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individual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type and type containers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lets you enter and edit type.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4527" y="1075143"/>
            <a:ext cx="1259543" cy="164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630887" y="2814658"/>
            <a:ext cx="1960793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Area Type tool changes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closed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paths to type containers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lets you enter and edit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type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within them. </a:t>
            </a:r>
          </a:p>
        </p:txBody>
      </p:sp>
      <p:pic>
        <p:nvPicPr>
          <p:cNvPr id="4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0763" y="1075144"/>
            <a:ext cx="1259542" cy="164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977123" y="2814658"/>
            <a:ext cx="2053767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Type On A Path tool changes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paths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 type paths, and lets you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enter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edit type on them.</a:t>
            </a:r>
          </a:p>
        </p:txBody>
      </p:sp>
      <p:pic>
        <p:nvPicPr>
          <p:cNvPr id="51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6849" y="1075144"/>
            <a:ext cx="1259542" cy="164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243209" y="2814658"/>
            <a:ext cx="1875835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Vertical Type tool creates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vertical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type and vertical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type</a:t>
            </a: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containers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lets you enter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edit vertical type</a:t>
            </a:r>
          </a:p>
        </p:txBody>
      </p:sp>
      <p:pic>
        <p:nvPicPr>
          <p:cNvPr id="70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89" y="3835614"/>
            <a:ext cx="1259543" cy="1647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283049" y="5575129"/>
            <a:ext cx="2007281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Vertical Area Type tool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changes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closed paths to vertical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type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containers and lets you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enter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edit type within them.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323850" y="3704256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1724" y="3845031"/>
            <a:ext cx="1245149" cy="162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2630887" y="5575129"/>
            <a:ext cx="2032929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Vertical Type On A Path tool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changes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paths to vertical type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paths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lets you enter and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edit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type on them</a:t>
            </a:r>
          </a:p>
        </p:txBody>
      </p: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10604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Painting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89" y="1079879"/>
            <a:ext cx="1259543" cy="163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83049" y="2814658"/>
            <a:ext cx="1955985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Paintbrush tool (B) draws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freehand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calligraphic lines,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well as art, patterns, and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bristle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brush strokes on paths.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4527" y="1079879"/>
            <a:ext cx="1259543" cy="163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630887" y="2814658"/>
            <a:ext cx="2154757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Mesh tool (U) creates and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edits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meshes and mesh envelopes. </a:t>
            </a:r>
          </a:p>
        </p:txBody>
      </p:sp>
      <p:pic>
        <p:nvPicPr>
          <p:cNvPr id="4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0763" y="1075144"/>
            <a:ext cx="1259542" cy="164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977123" y="2814658"/>
            <a:ext cx="2076209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Gradient tool (G) adjusts the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beginning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ending points and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angle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of gradients within objects,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applies a gradient to objects. </a:t>
            </a:r>
          </a:p>
        </p:txBody>
      </p:sp>
      <p:pic>
        <p:nvPicPr>
          <p:cNvPr id="51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6849" y="1079879"/>
            <a:ext cx="1259542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243209" y="2814658"/>
            <a:ext cx="1872629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Live Paint Bucket tool (K)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paints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faces and edges of Live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Paint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groups with the current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paint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attributes.</a:t>
            </a:r>
          </a:p>
        </p:txBody>
      </p:sp>
      <p:pic>
        <p:nvPicPr>
          <p:cNvPr id="70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89" y="3840349"/>
            <a:ext cx="1259543" cy="163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283049" y="5575129"/>
            <a:ext cx="1981633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Live Paint Selection (Shift-L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selects faces and edges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within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Live Paint groups.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323850" y="3704256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5282" y="3845031"/>
            <a:ext cx="1238033" cy="162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2630887" y="5575129"/>
            <a:ext cx="3542958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Blob Brush tool (Shift-B)draws paths that automatically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expand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merge calligraphic brush paths that share the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same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color and are adjacent in stacking order. </a:t>
            </a:r>
          </a:p>
        </p:txBody>
      </p: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2440" y="3840350"/>
            <a:ext cx="1259541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88800" y="5575129"/>
            <a:ext cx="2233304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Eyedropper tool (I) samples and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applies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color, type, and appearance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attributes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, including effects,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from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objects. </a:t>
            </a:r>
          </a:p>
        </p:txBody>
      </p:sp>
    </p:spTree>
    <p:extLst>
      <p:ext uri="{BB962C8B-B14F-4D97-AF65-F5344CB8AC3E}">
        <p14:creationId xmlns:p14="http://schemas.microsoft.com/office/powerpoint/2010/main" val="366709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dsmy2muqb7t4m.cloudfront.net/tuts/83_Corp_Hat/Picture-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0" y="3816474"/>
            <a:ext cx="1682834" cy="134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smy2muqb7t4m.cloudfront.net/tuts/83_Corp_Hat/Picture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617" y="1517825"/>
            <a:ext cx="2021328" cy="159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dsmy2muqb7t4m.cloudfront.net/tuts/83_Corp_Hat/Picture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4" y="1517825"/>
            <a:ext cx="1919532" cy="152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dsmy2muqb7t4m.cloudfront.net/tuts/83_Corp_Hat/Picture-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339" y="1976662"/>
            <a:ext cx="2078689" cy="85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231916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Gradient + Mesh tool - Examples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19159" y="1654101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209884" y="1654101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57528" y="1615598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3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ttp://dsmy2muqb7t4m.cloudfront.net/tuts/83_Corp_Hat/Picture-1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1810680"/>
            <a:ext cx="1754522" cy="12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/>
          <p:nvPr/>
        </p:nvSpPr>
        <p:spPr>
          <a:xfrm>
            <a:off x="7069636" y="1596080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4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3966" y="3482030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5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0" name="Picture 14" descr="http://dsmy2muqb7t4m.cloudfront.net/tuts/83_Corp_Hat/Picture-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63941"/>
            <a:ext cx="3397724" cy="257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6257924" y="3528368"/>
            <a:ext cx="1277211" cy="2281472"/>
            <a:chOff x="6047514" y="1521969"/>
            <a:chExt cx="2192472" cy="3916396"/>
          </a:xfrm>
        </p:grpSpPr>
        <p:pic>
          <p:nvPicPr>
            <p:cNvPr id="21" name="Picture 14" descr="http://dsmy2muqb7t4m.cloudfront.net/tuts/83_Corp_Hat/Picture-1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514" y="1521969"/>
              <a:ext cx="2192472" cy="1658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http://dsmy2muqb7t4m.cloudfront.net/tuts/83_Corp_Hat/Picture-1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9263" y="3407918"/>
              <a:ext cx="1388974" cy="105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4" descr="http://dsmy2muqb7t4m.cloudfront.net/tuts/83_Corp_Hat/Picture-1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5150" y="4977101"/>
              <a:ext cx="609600" cy="461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2952750" y="3362325"/>
            <a:ext cx="4981575" cy="2781300"/>
          </a:xfrm>
          <a:prstGeom prst="rect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019425" y="3429000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2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://dsmy2muqb7t4m.cloudfront.net/tuts/46_Vector_Cherries/step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94" y="4099333"/>
            <a:ext cx="1790688" cy="17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dsmy2muqb7t4m.cloudfront.net/tuts/46_Vector_Cherries/step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t="10962" b="22629"/>
          <a:stretch/>
        </p:blipFill>
        <p:spPr bwMode="auto">
          <a:xfrm>
            <a:off x="564845" y="1068655"/>
            <a:ext cx="2724238" cy="23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97535" y="565188"/>
            <a:ext cx="231916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Gradient + Mesh tool - Examples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84003" y="1274956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dsmy2muqb7t4m.cloudfront.net/tuts/46_Vector_Cherries/step1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r="13657"/>
          <a:stretch/>
        </p:blipFill>
        <p:spPr bwMode="auto">
          <a:xfrm>
            <a:off x="3574526" y="3933244"/>
            <a:ext cx="1884770" cy="283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dsmy2muqb7t4m.cloudfront.net/tuts/46_Vector_Cherries/step2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3" t="16143" r="16143" b="16143"/>
          <a:stretch/>
        </p:blipFill>
        <p:spPr bwMode="auto">
          <a:xfrm>
            <a:off x="5879097" y="4084670"/>
            <a:ext cx="19177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dsmy2muqb7t4m.cloudfront.net/tuts/46_Vector_Cherries/step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42" y="1068655"/>
            <a:ext cx="21844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5364051" y="1068655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84002" y="4099333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3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394402" y="4099332"/>
            <a:ext cx="345685" cy="3456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4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7" name="Picture 4" descr="http://dsmy2muqb7t4m.cloudfront.net/tuts/46_Vector_Cherries/step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3" t="16143" r="16143" b="16143"/>
          <a:stretch/>
        </p:blipFill>
        <p:spPr bwMode="auto">
          <a:xfrm rot="19968191">
            <a:off x="7605442" y="5206881"/>
            <a:ext cx="943516" cy="9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753100" y="3771900"/>
            <a:ext cx="2905125" cy="2781300"/>
          </a:xfrm>
          <a:prstGeom prst="rect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848350" y="3867150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61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119725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Reshaping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89" y="1079879"/>
            <a:ext cx="1259542" cy="163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83049" y="2814658"/>
            <a:ext cx="1787669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Rotate tool (R) rotates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objects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around a fixed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point.</a:t>
            </a:r>
            <a:endParaRPr 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4527" y="1079879"/>
            <a:ext cx="1259542" cy="163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630887" y="2814658"/>
            <a:ext cx="2002471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Reflect tool (O) flips objects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over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 fixed axis.</a:t>
            </a:r>
          </a:p>
        </p:txBody>
      </p:sp>
      <p:pic>
        <p:nvPicPr>
          <p:cNvPr id="4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0763" y="1079879"/>
            <a:ext cx="1259542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977123" y="2814658"/>
            <a:ext cx="2013693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Scale tool (S) resizes objects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around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 fixed point.</a:t>
            </a:r>
          </a:p>
        </p:txBody>
      </p:sp>
      <p:pic>
        <p:nvPicPr>
          <p:cNvPr id="51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6849" y="1079879"/>
            <a:ext cx="1259541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243209" y="2814658"/>
            <a:ext cx="1455848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Shear tool skews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objects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around a fixed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point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70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309" y="3840349"/>
            <a:ext cx="1252303" cy="163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283049" y="5575129"/>
            <a:ext cx="2106667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Reshape tool adjusts selected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anchor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points while keeping the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overall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detail of the path intact. 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323850" y="3704256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5282" y="3854340"/>
            <a:ext cx="1238033" cy="161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2630887" y="5575129"/>
            <a:ext cx="2606804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Free Transform tool (E) scales, rotates,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skews a selection.</a:t>
            </a:r>
          </a:p>
        </p:txBody>
      </p: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6051" y="3840350"/>
            <a:ext cx="1259541" cy="16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456211" y="5575129"/>
            <a:ext cx="3217547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Blend tool (W) creates a series of objects blended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between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color and shape of multiple objects. </a:t>
            </a:r>
          </a:p>
        </p:txBody>
      </p:sp>
    </p:spTree>
    <p:extLst>
      <p:ext uri="{BB962C8B-B14F-4D97-AF65-F5344CB8AC3E}">
        <p14:creationId xmlns:p14="http://schemas.microsoft.com/office/powerpoint/2010/main" val="384907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119725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Reshaping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90" y="1079879"/>
            <a:ext cx="1259542" cy="163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4527" y="1079879"/>
            <a:ext cx="1259542" cy="163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83049" y="2814658"/>
            <a:ext cx="1898277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Twirl tool creates swirling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distortions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within an object. </a:t>
            </a:r>
          </a:p>
        </p:txBody>
      </p:sp>
      <p:pic>
        <p:nvPicPr>
          <p:cNvPr id="4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0763" y="1079879"/>
            <a:ext cx="1259542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977123" y="2814658"/>
            <a:ext cx="1994457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Bloat tool inflates an object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by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moving control points away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from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cursor.</a:t>
            </a:r>
          </a:p>
        </p:txBody>
      </p:sp>
      <p:pic>
        <p:nvPicPr>
          <p:cNvPr id="51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6849" y="1079879"/>
            <a:ext cx="1259541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243209" y="2814658"/>
            <a:ext cx="1774845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Pucker tool deflates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object by moving control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points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towards the cursor. </a:t>
            </a:r>
          </a:p>
        </p:txBody>
      </p:sp>
      <p:pic>
        <p:nvPicPr>
          <p:cNvPr id="70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89" y="3840349"/>
            <a:ext cx="1259542" cy="163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283049" y="5575129"/>
            <a:ext cx="1601721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Crystallize tool adds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random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spiked details to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outline of an object. 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323850" y="3704256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5282" y="3854340"/>
            <a:ext cx="1238033" cy="161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2630887" y="5575129"/>
            <a:ext cx="2133918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Wrinkle tool adds wrinkle-like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details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 the outline of an object.</a:t>
            </a:r>
          </a:p>
        </p:txBody>
      </p: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34527" y="2814658"/>
            <a:ext cx="1903085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Warp tool (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Shift+R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) molds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objects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with the movement of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cursor (like molding clay,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for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example). </a:t>
            </a:r>
          </a:p>
        </p:txBody>
      </p:sp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7022" y="3850577"/>
            <a:ext cx="1224161" cy="1592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05692" y="5562345"/>
            <a:ext cx="2279791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Scallop tool adds random curved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details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 the outline of an object. </a:t>
            </a:r>
          </a:p>
        </p:txBody>
      </p:sp>
    </p:spTree>
    <p:extLst>
      <p:ext uri="{BB962C8B-B14F-4D97-AF65-F5344CB8AC3E}">
        <p14:creationId xmlns:p14="http://schemas.microsoft.com/office/powerpoint/2010/main" val="414848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162666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Blend tool - Examples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423944" y="1775611"/>
            <a:ext cx="1824331" cy="1560301"/>
            <a:chOff x="423569" y="2194711"/>
            <a:chExt cx="3285755" cy="2810218"/>
          </a:xfrm>
        </p:grpSpPr>
        <p:pic>
          <p:nvPicPr>
            <p:cNvPr id="5122" name="Picture 2" descr="http://dsmy2muqb7t4m.cloudfront.net/tuts/73_Comprehensive_Blend/twoshapes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84" r="58857"/>
            <a:stretch/>
          </p:blipFill>
          <p:spPr bwMode="auto">
            <a:xfrm rot="20700000">
              <a:off x="423569" y="2194711"/>
              <a:ext cx="1739982" cy="2677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dsmy2muqb7t4m.cloudfront.net/tuts/73_Comprehensive_Blend/twoshapes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5" t="63911" r="25692" b="-12851"/>
            <a:stretch/>
          </p:blipFill>
          <p:spPr bwMode="auto">
            <a:xfrm rot="20700000">
              <a:off x="1969342" y="2935239"/>
              <a:ext cx="1739982" cy="206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3238500" y="3625970"/>
            <a:ext cx="2333978" cy="2479555"/>
            <a:chOff x="390525" y="3683120"/>
            <a:chExt cx="2333978" cy="2479555"/>
          </a:xfrm>
        </p:grpSpPr>
        <p:pic>
          <p:nvPicPr>
            <p:cNvPr id="8" name="Picture 2" descr="http://dsmy2muqb7t4m.cloudfront.net/tuts/73_Comprehensive_Blend/twoshape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70" b="24579"/>
            <a:stretch>
              <a:fillRect/>
            </a:stretch>
          </p:blipFill>
          <p:spPr bwMode="auto">
            <a:xfrm>
              <a:off x="901819" y="3683120"/>
              <a:ext cx="1822684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/>
            <p:cNvSpPr/>
            <p:nvPr/>
          </p:nvSpPr>
          <p:spPr>
            <a:xfrm>
              <a:off x="390525" y="4886325"/>
              <a:ext cx="1225968" cy="127635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 </a:t>
              </a:r>
              <a:endParaRPr lang="en-US" dirty="0"/>
            </a:p>
          </p:txBody>
        </p:sp>
      </p:grpSp>
      <p:pic>
        <p:nvPicPr>
          <p:cNvPr id="18" name="Picture 2" descr="http://dsmy2muqb7t4m.cloudfront.net/tuts/73_Comprehensive_Blend/highlight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10201" r="8371" b="51907"/>
          <a:stretch/>
        </p:blipFill>
        <p:spPr bwMode="auto">
          <a:xfrm>
            <a:off x="6164111" y="1352550"/>
            <a:ext cx="2789388" cy="128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dsmy2muqb7t4m.cloudfront.net/tuts/73_Comprehensive_Blend/highlight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53447" r="8371" b="7631"/>
          <a:stretch/>
        </p:blipFill>
        <p:spPr bwMode="auto">
          <a:xfrm>
            <a:off x="6232601" y="4181475"/>
            <a:ext cx="2789389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dsmy2muqb7t4m.cloudfront.net/tuts/73_Comprehensive_Blend/step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4" r="10598"/>
          <a:stretch/>
        </p:blipFill>
        <p:spPr bwMode="auto">
          <a:xfrm>
            <a:off x="1131417" y="3794716"/>
            <a:ext cx="1594516" cy="259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dsmy2muqb7t4m.cloudfront.net/tuts/73_Comprehensive_Blend/smoothcolo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0" r="16330"/>
          <a:stretch/>
        </p:blipFill>
        <p:spPr bwMode="auto">
          <a:xfrm>
            <a:off x="839760" y="1127725"/>
            <a:ext cx="1652287" cy="24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622926" y="1244133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27" name="Oval 26"/>
          <p:cNvSpPr/>
          <p:nvPr/>
        </p:nvSpPr>
        <p:spPr>
          <a:xfrm>
            <a:off x="3733800" y="1244133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28" name="Oval 27"/>
          <p:cNvSpPr/>
          <p:nvPr/>
        </p:nvSpPr>
        <p:spPr>
          <a:xfrm>
            <a:off x="6553200" y="1244133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622926" y="3964641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733800" y="3964641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553200" y="3964641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860363" y="2947455"/>
            <a:ext cx="0" cy="315998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038600" y="2947455"/>
            <a:ext cx="0" cy="315998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62000" y="2947455"/>
            <a:ext cx="0" cy="315998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6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884" y="2550868"/>
            <a:ext cx="279435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5B617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About</a:t>
            </a:r>
            <a:endParaRPr lang="en-US" sz="3600" dirty="0" smtClean="0">
              <a:solidFill>
                <a:srgbClr val="F5B617"/>
              </a:solidFill>
              <a:latin typeface="Segoe UI Semilight" panose="020B0402040204020203" pitchFamily="34" charset="0"/>
              <a:ea typeface="Segoe UI" panose="020B0502040204020203" pitchFamily="34" charset="0"/>
              <a:cs typeface="Segoe UI Semilight" panose="020B0402040204020203" pitchFamily="34" charset="0"/>
            </a:endParaRPr>
          </a:p>
          <a:p>
            <a:r>
              <a:rPr lang="en-US" sz="4800" dirty="0" smtClean="0">
                <a:solidFill>
                  <a:schemeClr val="bg1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Illustrator</a:t>
            </a:r>
            <a:endParaRPr lang="en-US" sz="6000" dirty="0">
              <a:solidFill>
                <a:schemeClr val="bg1"/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34" y="1902731"/>
            <a:ext cx="533152" cy="88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270330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Gradient, Blend, Mesh Tools - Examples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D:\N3A370\Sowmiya 189941\Illustrator\CAT Training 2013\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99" y="1041400"/>
            <a:ext cx="1491425" cy="16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N3A370\Sowmiya 189941\Illustrator\CAT Training 2013\4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68" y="1041400"/>
            <a:ext cx="1685756" cy="18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N3A370\Sowmiya 189941\Illustrator\CAT Training 2013\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33" y="1041400"/>
            <a:ext cx="1685756" cy="18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N3A370\Sowmiya 189941\Illustrator\CAT Training 2013\4 (1)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37949" r="17424" b="10513"/>
          <a:stretch/>
        </p:blipFill>
        <p:spPr bwMode="auto">
          <a:xfrm>
            <a:off x="370710" y="1203016"/>
            <a:ext cx="1685756" cy="15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482568" y="2914462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Final Output</a:t>
            </a:r>
            <a:endParaRPr lang="en-US" sz="1200" i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7932" y="1809759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32666" y="1948983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181666" y="1809759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216400" y="1948983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645466" y="1809759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680200" y="1948983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pic>
        <p:nvPicPr>
          <p:cNvPr id="1027" name="Picture 3" descr="D:\N3A370\Sowmiya 189941\Illustrator\CAT Training 2013\6D1gw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6"/>
          <a:stretch/>
        </p:blipFill>
        <p:spPr bwMode="auto">
          <a:xfrm>
            <a:off x="2538398" y="4220832"/>
            <a:ext cx="1816436" cy="132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N3A370\Sowmiya 189941\Illustrator\CAT Training 2013\zNJxm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90"/>
          <a:stretch/>
        </p:blipFill>
        <p:spPr bwMode="auto">
          <a:xfrm>
            <a:off x="7086600" y="4216400"/>
            <a:ext cx="1778105" cy="13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N3A370\Sowmiya 189941\Illustrator\CAT Training 2013\6cFjl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2"/>
          <a:stretch/>
        </p:blipFill>
        <p:spPr bwMode="auto">
          <a:xfrm>
            <a:off x="4836766" y="4176173"/>
            <a:ext cx="1767903" cy="137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N3A370\Sowmiya 189941\Illustrator\CAT Training 2013\6D1gw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65"/>
          <a:stretch/>
        </p:blipFill>
        <p:spPr bwMode="auto">
          <a:xfrm>
            <a:off x="237447" y="4216399"/>
            <a:ext cx="1819019" cy="13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2123332" y="4686776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158066" y="4826000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473766" y="4686776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508500" y="4826000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670866" y="4686776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705600" y="4826000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43800" y="5740400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Final Output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5144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123418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Symbolism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90" y="1079879"/>
            <a:ext cx="1259542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4527" y="1079879"/>
            <a:ext cx="1259542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83049" y="2814658"/>
            <a:ext cx="2087431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Symbol Sprayer tool (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Shift+S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)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places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multiple symbol instances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 set on the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artboard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. </a:t>
            </a:r>
          </a:p>
        </p:txBody>
      </p:sp>
      <p:pic>
        <p:nvPicPr>
          <p:cNvPr id="4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0763" y="1079879"/>
            <a:ext cx="1259541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977123" y="2814658"/>
            <a:ext cx="2106667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Symbol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Scruncher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 tool moves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symbol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instances closer together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farther apart. </a:t>
            </a:r>
          </a:p>
        </p:txBody>
      </p:sp>
      <p:pic>
        <p:nvPicPr>
          <p:cNvPr id="51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6849" y="1079879"/>
            <a:ext cx="1259541" cy="16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243209" y="2814658"/>
            <a:ext cx="1827744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Symbol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Sizer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 tool resizes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symbol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instances.</a:t>
            </a:r>
          </a:p>
        </p:txBody>
      </p:sp>
      <p:pic>
        <p:nvPicPr>
          <p:cNvPr id="70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89" y="3840349"/>
            <a:ext cx="1259542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283049" y="5575129"/>
            <a:ext cx="1609736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Symbol Spinner tool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rotates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symbol instances.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323850" y="3704256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8840" y="3854340"/>
            <a:ext cx="1230917" cy="161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2630887" y="5575129"/>
            <a:ext cx="1664238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Symbol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Stainer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 tool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colorizes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symbol instances</a:t>
            </a:r>
          </a:p>
        </p:txBody>
      </p: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34527" y="2814658"/>
            <a:ext cx="1925527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Symbol Shifter tool moves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symbol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instances and change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stacking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order</a:t>
            </a:r>
          </a:p>
        </p:txBody>
      </p:sp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960" y="3826363"/>
            <a:ext cx="1245146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977123" y="5561142"/>
            <a:ext cx="2198038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Symbol Screener tool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applies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opacity to symbol instances.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0468" y="3826363"/>
            <a:ext cx="1252302" cy="16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243209" y="5561142"/>
            <a:ext cx="1906291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Symbol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Styler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 tool applies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selected style to symbol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instances</a:t>
            </a:r>
            <a:endParaRPr 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22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9283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Graph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90" y="1079879"/>
            <a:ext cx="1259541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4527" y="1079879"/>
            <a:ext cx="1259541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83049" y="2814658"/>
            <a:ext cx="1850186" cy="57708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Column Graph tool (J)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creates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graphs that compare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values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using vertical columns.</a:t>
            </a:r>
          </a:p>
        </p:txBody>
      </p:sp>
      <p:pic>
        <p:nvPicPr>
          <p:cNvPr id="4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0763" y="1079879"/>
            <a:ext cx="1259541" cy="16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977123" y="2814658"/>
            <a:ext cx="2132315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Bar Graph tool creates graphs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that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are similar to column graphs,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but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positions the bars horizontally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instead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of vertically.</a:t>
            </a:r>
          </a:p>
        </p:txBody>
      </p:sp>
      <p:pic>
        <p:nvPicPr>
          <p:cNvPr id="51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3757" y="1079879"/>
            <a:ext cx="1259540" cy="16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160117" y="2814658"/>
            <a:ext cx="1962397" cy="90024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Stacked Bar Graph tool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creates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graphs that are similar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stacked column graphs,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but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stacks the bars horizontally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instead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of vertically.</a:t>
            </a:r>
          </a:p>
        </p:txBody>
      </p:sp>
      <p:pic>
        <p:nvPicPr>
          <p:cNvPr id="70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89" y="3840349"/>
            <a:ext cx="1259541" cy="16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283049" y="5575129"/>
            <a:ext cx="1681871" cy="10618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Line Graph tool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creates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graphs that use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points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 represent one or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more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sets of values, with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different line joining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points in each set. 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323850" y="3704256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3884" y="3858968"/>
            <a:ext cx="1230917" cy="160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2025931" y="5575129"/>
            <a:ext cx="1500732" cy="10618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Area Graph tool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creates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graphs that are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similar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 line graphs,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but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emphasizes totals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well as changes in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values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.</a:t>
            </a:r>
          </a:p>
        </p:txBody>
      </p: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34527" y="2814658"/>
            <a:ext cx="2382383" cy="90024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Stacked Column Graph tool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creates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graphs that are similar to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column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graphs, but stacks the columns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on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top of one another, instead of side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by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side. </a:t>
            </a:r>
          </a:p>
        </p:txBody>
      </p:sp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1006" y="3835725"/>
            <a:ext cx="1245146" cy="161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690169" y="5561142"/>
            <a:ext cx="2002471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Scatter Graph tool creates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graphs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that plot data points as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paired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sets of coordinates along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x and y axes. 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7792" y="3831071"/>
            <a:ext cx="1252302" cy="1628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610533" y="5561142"/>
            <a:ext cx="1890261" cy="90024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Pie Graph tool creates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circular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graphs whose wedges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represent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relative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percentages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of the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values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compared.</a:t>
            </a:r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7411" y="3831071"/>
            <a:ext cx="1252301" cy="1628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470152" y="5561142"/>
            <a:ext cx="1685077" cy="122341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The Radar Graph tool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creates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graphs that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compare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sets of values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at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given points in time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or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in particular categories,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and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is displayed in a </a:t>
            </a:r>
            <a:endParaRPr lang="en-US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circular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format. </a:t>
            </a:r>
          </a:p>
        </p:txBody>
      </p:sp>
    </p:spTree>
    <p:extLst>
      <p:ext uri="{BB962C8B-B14F-4D97-AF65-F5344CB8AC3E}">
        <p14:creationId xmlns:p14="http://schemas.microsoft.com/office/powerpoint/2010/main" val="415356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Tools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535" y="565188"/>
            <a:ext cx="164891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Graph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tools - Examples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" y="943785"/>
            <a:ext cx="84840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0" name="Straight Connector 7179"/>
          <p:cNvCxnSpPr/>
          <p:nvPr/>
        </p:nvCxnSpPr>
        <p:spPr>
          <a:xfrm>
            <a:off x="1107060" y="54015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:\Sowmiya 189941\Illustrator\Sample Works\AZ-1\58_percent_char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6961" y="4367843"/>
            <a:ext cx="3969737" cy="1801760"/>
          </a:xfrm>
          <a:prstGeom prst="rect">
            <a:avLst/>
          </a:prstGeom>
          <a:noFill/>
        </p:spPr>
      </p:pic>
      <p:pic>
        <p:nvPicPr>
          <p:cNvPr id="10" name="Picture 2" descr="D:\Sowmiya 189941\Illustrator\Sample Works\AZ-2\Eclipse Chart.9A-1.png"/>
          <p:cNvPicPr>
            <a:picLocks noChangeAspect="1" noChangeArrowheads="1"/>
          </p:cNvPicPr>
          <p:nvPr/>
        </p:nvPicPr>
        <p:blipFill>
          <a:blip r:embed="rId3" cstate="print"/>
          <a:srcRect t="11954" r="52977"/>
          <a:stretch>
            <a:fillRect/>
          </a:stretch>
        </p:blipFill>
        <p:spPr bwMode="auto">
          <a:xfrm>
            <a:off x="1002784" y="1229303"/>
            <a:ext cx="4509046" cy="2841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1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Palette Options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5212" y="1035050"/>
            <a:ext cx="1377161" cy="53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295" y="1063624"/>
            <a:ext cx="371573" cy="527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7007" y="845256"/>
            <a:ext cx="2713643" cy="18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737007" y="2661310"/>
            <a:ext cx="2678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Color panel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 Fill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color      B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Stroke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color    C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Panel 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menu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 None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box   E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Color spectrum bar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F. Color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slider G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Text box for a color component</a:t>
            </a:r>
          </a:p>
        </p:txBody>
      </p:sp>
      <p:pic>
        <p:nvPicPr>
          <p:cNvPr id="1026" name="Picture 2" descr="D:\N3A370\Sowmiya 189941\Illustrator\CAT Training 2013\cl_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163" y="695128"/>
            <a:ext cx="2654300" cy="228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943600" y="3042312"/>
            <a:ext cx="3200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Swatches </a:t>
            </a:r>
            <a:r>
              <a:rPr lang="en-US" sz="9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panel</a:t>
            </a:r>
          </a:p>
          <a:p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Spot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color	</a:t>
            </a:r>
          </a:p>
          <a:p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Global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color	</a:t>
            </a:r>
          </a:p>
          <a:p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Fill or stroke of None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 Registration swatch (prints on all plates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	</a:t>
            </a:r>
            <a:endParaRPr lang="en-US" sz="9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 CMYK symbol (when document is open in CMYK mode)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F. RGB symbol (when document is open in RGB mode)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G. Swatch Library Menu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button</a:t>
            </a:r>
          </a:p>
          <a:p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Show Swatch Kinds Menu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button </a:t>
            </a:r>
          </a:p>
          <a:p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I. Swatch Options button	</a:t>
            </a:r>
          </a:p>
          <a:p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 New </a:t>
            </a:r>
            <a:r>
              <a:rPr lang="en-US" sz="9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ColorGroup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button </a:t>
            </a:r>
          </a:p>
          <a:p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K. New Swatch button</a:t>
            </a:r>
            <a:endParaRPr lang="en-US" sz="9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5895" y="4121622"/>
            <a:ext cx="2654300" cy="22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294087" y="5111653"/>
            <a:ext cx="25827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Appearance </a:t>
            </a:r>
            <a:r>
              <a:rPr lang="en-US" sz="9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panel</a:t>
            </a:r>
          </a:p>
          <a:p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Path with stroke, fill, and drop shadow effect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 Path with effect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 Add New Stroke button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 Add New Fill button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 Add Effect button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F. Clear Appearance button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G. Duplicate Selected Item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button</a:t>
            </a:r>
            <a:endParaRPr lang="en-US" sz="9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11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Palette Options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5212" y="1035050"/>
            <a:ext cx="1377161" cy="53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295" y="1063624"/>
            <a:ext cx="371573" cy="527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N3A370\Sowmiya 189941\Illustrator\CAT Training 2013\ar_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64" y="771879"/>
            <a:ext cx="2463800" cy="233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545934" y="3152638"/>
            <a:ext cx="257992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Layers </a:t>
            </a:r>
            <a:r>
              <a:rPr lang="en-US" sz="9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panel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 Visibility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column   B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Edit column</a:t>
            </a:r>
          </a:p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 Target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column     D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Selection column</a:t>
            </a:r>
          </a:p>
        </p:txBody>
      </p:sp>
      <p:pic>
        <p:nvPicPr>
          <p:cNvPr id="3075" name="Picture 3" descr="D:\N3A370\Sowmiya 189941\Illustrator\CAT Training 2013\pt_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755" y="1063626"/>
            <a:ext cx="1908979" cy="28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N3A370\Sowmiya 189941\Illustrator\CAT Training 2013\Al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64" y="4136777"/>
            <a:ext cx="2739737" cy="226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N3A370\Sowmiya 189941\Illustrator\CAT Training 2013\Charact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756" y="4136339"/>
            <a:ext cx="3028096" cy="18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16109" y="2410091"/>
            <a:ext cx="1174277" cy="1279090"/>
          </a:xfrm>
          <a:prstGeom prst="rect">
            <a:avLst/>
          </a:prstGeom>
          <a:solidFill>
            <a:srgbClr val="FF9900"/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 bwMode="auto">
          <a:xfrm>
            <a:off x="2258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Saving &amp; Printing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 descr="http://www.thegraphicmac.com/wp-content/uploads/ai_fileformat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324" y="2412831"/>
            <a:ext cx="21812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473925" y="860256"/>
            <a:ext cx="25030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itchFamily="34" charset="0"/>
                <a:cs typeface="Calibri" pitchFamily="34" charset="0"/>
              </a:rPr>
              <a:t>Illustrator EPS (.</a:t>
            </a:r>
            <a:r>
              <a:rPr lang="en-US" sz="1200" b="1" dirty="0" err="1">
                <a:latin typeface="Calibri" pitchFamily="34" charset="0"/>
                <a:cs typeface="Calibri" pitchFamily="34" charset="0"/>
              </a:rPr>
              <a:t>eps</a:t>
            </a:r>
            <a:r>
              <a:rPr lang="en-US" sz="1200" b="1" dirty="0">
                <a:latin typeface="Calibri" pitchFamily="34" charset="0"/>
                <a:cs typeface="Calibri" pitchFamily="34" charset="0"/>
              </a:rPr>
              <a:t>)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This long-standing file format, which is short for Encapsulated PostScript, is supported by most all standard graphics applications.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37536" y="869690"/>
            <a:ext cx="22982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illustrator </a:t>
            </a:r>
            <a:r>
              <a:rPr lang="en-US" sz="1200" b="1" dirty="0">
                <a:latin typeface="Calibri" pitchFamily="34" charset="0"/>
                <a:cs typeface="Calibri" pitchFamily="34" charset="0"/>
              </a:rPr>
              <a:t>Template (.</a:t>
            </a:r>
            <a:r>
              <a:rPr lang="en-US" sz="1200" b="1" dirty="0" err="1">
                <a:latin typeface="Calibri" pitchFamily="34" charset="0"/>
                <a:cs typeface="Calibri" pitchFamily="34" charset="0"/>
              </a:rPr>
              <a:t>ait</a:t>
            </a:r>
            <a:r>
              <a:rPr lang="en-US" sz="1200" b="1" dirty="0">
                <a:latin typeface="Calibri" pitchFamily="34" charset="0"/>
                <a:cs typeface="Calibri" pitchFamily="34" charset="0"/>
              </a:rPr>
              <a:t>) </a:t>
            </a:r>
            <a:endParaRPr lang="en-US" sz="1200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This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format is exactly what it says. It’s a template format for Illustrator that allows you to save your file as a template for using as a “building block” for later files.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061" y="869781"/>
            <a:ext cx="24363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itchFamily="34" charset="0"/>
                <a:cs typeface="Calibri" pitchFamily="34" charset="0"/>
              </a:rPr>
              <a:t>Adobe Illustrator Document </a:t>
            </a: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(.</a:t>
            </a:r>
            <a:r>
              <a:rPr lang="en-US" sz="1200" b="1" dirty="0" err="1">
                <a:latin typeface="Calibri" pitchFamily="34" charset="0"/>
                <a:cs typeface="Calibri" pitchFamily="34" charset="0"/>
              </a:rPr>
              <a:t>ai</a:t>
            </a: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This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is Adobe’s native Illustrator format, and only Illustrator is able to read this file format. 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061" y="2298531"/>
            <a:ext cx="27813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itchFamily="34" charset="0"/>
                <a:cs typeface="Calibri" pitchFamily="34" charset="0"/>
              </a:rPr>
              <a:t> SVG Compressed (.</a:t>
            </a:r>
            <a:r>
              <a:rPr lang="en-US" sz="1200" b="1" dirty="0" err="1">
                <a:latin typeface="Calibri" pitchFamily="34" charset="0"/>
                <a:cs typeface="Calibri" pitchFamily="34" charset="0"/>
              </a:rPr>
              <a:t>svgz</a:t>
            </a:r>
            <a:r>
              <a:rPr lang="en-US" sz="1200" b="1" dirty="0">
                <a:latin typeface="Calibri" pitchFamily="34" charset="0"/>
                <a:cs typeface="Calibri" pitchFamily="34" charset="0"/>
              </a:rPr>
              <a:t>)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and </a:t>
            </a:r>
            <a:r>
              <a:rPr lang="en-US" sz="1200" b="1" dirty="0">
                <a:latin typeface="Calibri" pitchFamily="34" charset="0"/>
                <a:cs typeface="Calibri" pitchFamily="34" charset="0"/>
              </a:rPr>
              <a:t>SVG (.</a:t>
            </a:r>
            <a:r>
              <a:rPr lang="en-US" sz="1200" b="1" dirty="0" err="1">
                <a:latin typeface="Calibri" pitchFamily="34" charset="0"/>
                <a:cs typeface="Calibri" pitchFamily="34" charset="0"/>
              </a:rPr>
              <a:t>svg</a:t>
            </a:r>
            <a:r>
              <a:rPr lang="en-US" sz="1200" b="1" dirty="0">
                <a:latin typeface="Calibri" pitchFamily="34" charset="0"/>
                <a:cs typeface="Calibri" pitchFamily="34" charset="0"/>
              </a:rPr>
              <a:t>) </a:t>
            </a:r>
            <a:endParaRPr lang="en-US" sz="1200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SVG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stands for Scalable Vector Graphics and is an XML markup language for describing two-dimensional vector graphics, both static and animated and is an open standard created by the World Wide Web Consortium.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41982" y="2460277"/>
            <a:ext cx="13539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Saving for Web</a:t>
            </a:r>
            <a:br>
              <a:rPr lang="en-US" sz="1200" b="1" dirty="0" smtClean="0">
                <a:latin typeface="Calibri" pitchFamily="34" charset="0"/>
                <a:cs typeface="Calibri" pitchFamily="34" charset="0"/>
              </a:rPr>
            </a:br>
            <a:endParaRPr lang="en-US" sz="1200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1200" dirty="0" smtClean="0">
                <a:latin typeface="Calibri" pitchFamily="34" charset="0"/>
                <a:cs typeface="Calibri" pitchFamily="34" charset="0"/>
              </a:rPr>
              <a:t>HTML 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(html)</a:t>
            </a:r>
          </a:p>
          <a:p>
            <a:r>
              <a:rPr lang="en-US" sz="1200" dirty="0">
                <a:latin typeface="Calibri" pitchFamily="34" charset="0"/>
                <a:cs typeface="Calibri" pitchFamily="34" charset="0"/>
              </a:rPr>
              <a:t>Image (gif)</a:t>
            </a:r>
          </a:p>
          <a:p>
            <a:r>
              <a:rPr lang="en-US" sz="1200" dirty="0">
                <a:latin typeface="Calibri" pitchFamily="34" charset="0"/>
                <a:cs typeface="Calibri" pitchFamily="34" charset="0"/>
              </a:rPr>
              <a:t>JPEG (jpg)</a:t>
            </a:r>
          </a:p>
          <a:p>
            <a:r>
              <a:rPr lang="en-US" sz="1200" dirty="0">
                <a:latin typeface="Calibri" pitchFamily="34" charset="0"/>
                <a:cs typeface="Calibri" pitchFamily="34" charset="0"/>
              </a:rPr>
              <a:t>PNG (</a:t>
            </a:r>
            <a:r>
              <a:rPr lang="en-US" sz="1200" dirty="0" err="1">
                <a:latin typeface="Calibri" pitchFamily="34" charset="0"/>
                <a:cs typeface="Calibri" pitchFamily="34" charset="0"/>
              </a:rPr>
              <a:t>png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6061" y="4137193"/>
            <a:ext cx="25173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Export file formats in illustrator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Amiga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IFF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iff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AutoCAD Drawing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dwg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AutoCAD Interchange File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dxf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Computer Graphics Metafile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cgm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Enhanced Metafile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emf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Flash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swf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JPEG (.jpg)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73925" y="4137193"/>
            <a:ext cx="22791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Export </a:t>
            </a:r>
            <a:r>
              <a:rPr lang="en-US" sz="1200" b="1" dirty="0">
                <a:latin typeface="Calibri" pitchFamily="34" charset="0"/>
                <a:cs typeface="Calibri" pitchFamily="34" charset="0"/>
              </a:rPr>
              <a:t>file formats in illustrator</a:t>
            </a:r>
          </a:p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Macintosh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PICT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pct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Paintbrush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pcx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Photoshop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psd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Pixar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pxr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Scalable Vector Graphics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svg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SVG Compressed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svgz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Targa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tga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37537" y="4137193"/>
            <a:ext cx="2298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Export </a:t>
            </a:r>
            <a:r>
              <a:rPr lang="en-US" sz="1200" b="1" dirty="0">
                <a:latin typeface="Calibri" pitchFamily="34" charset="0"/>
                <a:cs typeface="Calibri" pitchFamily="34" charset="0"/>
              </a:rPr>
              <a:t>file formats in illustrator</a:t>
            </a:r>
          </a:p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Text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(.txt)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Tagged Image File Format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tif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)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Windows Metafile (.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wmf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131380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884" y="2687346"/>
            <a:ext cx="2710999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5B617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Creative Cloud</a:t>
            </a:r>
          </a:p>
          <a:p>
            <a:r>
              <a:rPr lang="en-US" sz="4800" dirty="0" smtClean="0">
                <a:solidFill>
                  <a:schemeClr val="bg1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Features</a:t>
            </a:r>
            <a:endParaRPr lang="en-US" sz="6000" dirty="0">
              <a:solidFill>
                <a:schemeClr val="bg1"/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34" y="1902731"/>
            <a:ext cx="533152" cy="88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4090" y="824984"/>
            <a:ext cx="1081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User Interface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5120259" y="3760744"/>
            <a:ext cx="14481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Gradients on Stroke</a:t>
            </a:r>
            <a:endParaRPr lang="en-US" sz="1200" dirty="0"/>
          </a:p>
        </p:txBody>
      </p:sp>
      <p:pic>
        <p:nvPicPr>
          <p:cNvPr id="11" name="Picture 4" descr="G:\Presentation\review%20AI%20CS6%2021.png"/>
          <p:cNvPicPr>
            <a:picLocks noChangeAspect="1" noChangeArrowheads="1"/>
          </p:cNvPicPr>
          <p:nvPr/>
        </p:nvPicPr>
        <p:blipFill>
          <a:blip r:embed="rId2" cstate="print"/>
          <a:srcRect b="62060"/>
          <a:stretch>
            <a:fillRect/>
          </a:stretch>
        </p:blipFill>
        <p:spPr bwMode="auto">
          <a:xfrm>
            <a:off x="5026085" y="4064476"/>
            <a:ext cx="3538957" cy="1039783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1203" y="5259268"/>
            <a:ext cx="3329592" cy="118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150478"/>
            <a:ext cx="4038933" cy="296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31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N3A370\Sowmiya 189941\Illustrator\CAT Training 2013\Illustrator-CS6-image-trac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" t="23867" r="22961" b="20609"/>
          <a:stretch/>
        </p:blipFill>
        <p:spPr bwMode="auto">
          <a:xfrm>
            <a:off x="264090" y="1020095"/>
            <a:ext cx="4189863" cy="23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4090" y="824984"/>
            <a:ext cx="9475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Image Trace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606841" y="3486301"/>
            <a:ext cx="12843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Creating Patterns</a:t>
            </a:r>
            <a:endParaRPr lang="en-US" sz="1200" dirty="0"/>
          </a:p>
        </p:txBody>
      </p:sp>
      <p:pic>
        <p:nvPicPr>
          <p:cNvPr id="8" name="Picture 2" descr="D:\N3A370\Sowmiya 189941\Illustrator\CAT Training 2013\PatternCustomized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/>
        </p:blipFill>
        <p:spPr bwMode="auto">
          <a:xfrm>
            <a:off x="4683202" y="3761280"/>
            <a:ext cx="4092319" cy="258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08296" y="3330048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Original Image</a:t>
            </a:r>
            <a:endParaRPr lang="en-US" sz="1000" i="1" dirty="0"/>
          </a:p>
        </p:txBody>
      </p:sp>
      <p:sp>
        <p:nvSpPr>
          <p:cNvPr id="11" name="Rectangle 10"/>
          <p:cNvSpPr/>
          <p:nvPr/>
        </p:nvSpPr>
        <p:spPr>
          <a:xfrm>
            <a:off x="1877704" y="3330048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High Color Trace</a:t>
            </a:r>
            <a:endParaRPr lang="en-US" sz="1000" i="1" dirty="0"/>
          </a:p>
        </p:txBody>
      </p:sp>
      <p:sp>
        <p:nvSpPr>
          <p:cNvPr id="14" name="Rectangle 13"/>
          <p:cNvSpPr/>
          <p:nvPr/>
        </p:nvSpPr>
        <p:spPr>
          <a:xfrm>
            <a:off x="3262952" y="3330048"/>
            <a:ext cx="10198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Silhouette Trace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85370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25899" y="476250"/>
            <a:ext cx="8582025" cy="404813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History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914400"/>
            <a:ext cx="821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Adobe Illustrator is a vector graphics editor developed and marketed by Adobe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Systems</a:t>
            </a: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Corel DRAW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, Xara Designer Pro and Macromedia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FreeHand are its core competitors</a:t>
            </a: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Its got its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seventh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generation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released with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CC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from the way early Illustrator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1.0</a:t>
            </a:r>
            <a:endParaRPr lang="en-US" sz="1200" dirty="0" smtClean="0">
              <a:latin typeface="Calibri" pitchFamily="34" charset="0"/>
              <a:cs typeface="Calibri" pitchFamily="34" charset="0"/>
            </a:endParaRP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The first version was for a Mac</a:t>
            </a: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Rated as the 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most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popular 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digital drawing 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programs</a:t>
            </a:r>
          </a:p>
        </p:txBody>
      </p:sp>
      <p:pic>
        <p:nvPicPr>
          <p:cNvPr id="2050" name="Picture 2" descr="Splash in Adobe Illustrator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738755"/>
            <a:ext cx="2308165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lash in Adobe Illustrator 8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232" y="2738756"/>
            <a:ext cx="1985400" cy="12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lash in Adobe Illustrator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259" y="2738756"/>
            <a:ext cx="205149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lash in Adobe Illustrator 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598" y="2613526"/>
            <a:ext cx="1784476" cy="14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plash in Adobe Illustrator CS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32" y="4284734"/>
            <a:ext cx="2298637" cy="143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images.adobe.com/www.adobe.com/content/dam/Adobe/en/features/illustrator/cs6/images/708x510/il-overview-708x51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513" y="4310512"/>
            <a:ext cx="1857778" cy="133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t="4192" r="5238" b="44055"/>
          <a:stretch/>
        </p:blipFill>
        <p:spPr bwMode="auto">
          <a:xfrm>
            <a:off x="5638793" y="4284734"/>
            <a:ext cx="1752601" cy="13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N3A370\Sowmiya 189941\Illustrator\CAT Training 2013\0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950" r="16666" b="6026"/>
          <a:stretch/>
        </p:blipFill>
        <p:spPr bwMode="auto">
          <a:xfrm>
            <a:off x="4787337" y="3600168"/>
            <a:ext cx="1780268" cy="199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N3A370\Sowmiya 189941\Illustrator\CAT Training 2013\0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3" t="4371" r="18240" b="12807"/>
          <a:stretch/>
        </p:blipFill>
        <p:spPr bwMode="auto">
          <a:xfrm>
            <a:off x="6331482" y="2224581"/>
            <a:ext cx="2290662" cy="183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4090" y="824984"/>
            <a:ext cx="1175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Touch type tool</a:t>
            </a:r>
            <a:endParaRPr lang="en-US" sz="1200" dirty="0"/>
          </a:p>
        </p:txBody>
      </p:sp>
      <p:pic>
        <p:nvPicPr>
          <p:cNvPr id="4098" name="Picture 2" descr="D:\N3A370\Sowmiya 189941\Illustrator\CAT Training 2013\0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9" y="1101983"/>
            <a:ext cx="4109682" cy="410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N3A370\Sowmiya 189941\Illustrator\CAT Training 2013\02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4" t="2968" r="19194" b="11201"/>
          <a:stretch/>
        </p:blipFill>
        <p:spPr bwMode="auto">
          <a:xfrm>
            <a:off x="4705531" y="963483"/>
            <a:ext cx="1943879" cy="184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N3A370\Sowmiya 189941\Illustrator\CAT Training 2013\05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1" t="3728" r="17762" b="3559"/>
          <a:stretch/>
        </p:blipFill>
        <p:spPr bwMode="auto">
          <a:xfrm>
            <a:off x="6755536" y="4582634"/>
            <a:ext cx="2044032" cy="19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75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4090" y="824984"/>
            <a:ext cx="118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Bitmap Brushes</a:t>
            </a:r>
            <a:endParaRPr lang="en-US" sz="1200" dirty="0"/>
          </a:p>
        </p:txBody>
      </p:sp>
      <p:pic>
        <p:nvPicPr>
          <p:cNvPr id="35" name="Picture 2" descr="D:\N3A370\Sowmiya 189941\Illustrator\CAT Training 2013\Bitmap-Brushes_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82" y="4228673"/>
            <a:ext cx="16383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D:\N3A370\Sowmiya 189941\Illustrator\CAT Training 2013\Bitmap Brushes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75" y="1455942"/>
            <a:ext cx="2863726" cy="49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D:\N3A370\Sowmiya 189941\Illustrator\CAT Training 2013\Bitmap Brushes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74" y="2093855"/>
            <a:ext cx="2863725" cy="50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9" descr="D:\N3A370\Sowmiya 189941\Illustrator\CAT Training 2013\Bitmap-Brushes_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652" y="4421094"/>
            <a:ext cx="1576388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8541" y="1056760"/>
            <a:ext cx="1888579" cy="187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4966" y="1088148"/>
            <a:ext cx="1682877" cy="18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N3A370\Sowmiya 189941\Illustrator\CAT Training 2013\Bitmap Brushes_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572" y="3263453"/>
            <a:ext cx="3043128" cy="300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>
            <a:off x="3329832" y="1885959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667185" y="1885959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860363" y="2947455"/>
            <a:ext cx="0" cy="315998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115927" y="4870668"/>
            <a:ext cx="309736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364566" y="2025183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48" name="Oval 47"/>
          <p:cNvSpPr/>
          <p:nvPr/>
        </p:nvSpPr>
        <p:spPr>
          <a:xfrm>
            <a:off x="5743385" y="2025183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6944413" y="2983119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173077" y="5003800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2051050" y="4870668"/>
            <a:ext cx="309736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108200" y="5003800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81000" y="5791200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Final Output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7657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4090" y="824984"/>
            <a:ext cx="22901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Auto Corners for Pattern Brushes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8708" y="1721578"/>
            <a:ext cx="2018335" cy="85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N3A370\Sowmiya 189941\Illustrator\CAT Training 2013\Auto Corners for pattern Brushes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" y="1875183"/>
            <a:ext cx="795411" cy="55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N3A370\Sowmiya 189941\Illustrator\CAT Training 2013\Auto Corners for pattern Brushes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464" y="1209160"/>
            <a:ext cx="1922452" cy="187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N3A370\Sowmiya 189941\Illustrator\CAT Training 2013\Auto Corners for pattern Brushes_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025" y="1231602"/>
            <a:ext cx="1682877" cy="183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N3A370\Sowmiya 189941\Illustrator\CAT Training 2013\Auto Corners for pattern Brushes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26" y="3795809"/>
            <a:ext cx="2197101" cy="9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N3A370\Sowmiya 189941\Illustrator\CAT Training 2013\Auto Corners for pattern Brushes_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178" y="5058212"/>
            <a:ext cx="2170196" cy="8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N3A370\Sowmiya 189941\Illustrator\CAT Training 2013\Auto-Corners-for-pattern-Brushes_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16" y="3316644"/>
            <a:ext cx="3763320" cy="315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09147" y="2146776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81400" y="2146776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172200" y="2146776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688350" y="2720236"/>
            <a:ext cx="0" cy="433668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133850" y="4896068"/>
            <a:ext cx="309736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443881" y="2286000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3657600" y="2286000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172200" y="2286000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772400" y="2819400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4191000" y="5029200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10192" y="4757568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Final Output</a:t>
            </a:r>
            <a:endParaRPr lang="en-US" sz="1200" i="1" dirty="0"/>
          </a:p>
        </p:txBody>
      </p:sp>
      <p:sp>
        <p:nvSpPr>
          <p:cNvPr id="35" name="Rectangle 34"/>
          <p:cNvSpPr/>
          <p:nvPr/>
        </p:nvSpPr>
        <p:spPr>
          <a:xfrm>
            <a:off x="2209800" y="5943600"/>
            <a:ext cx="10070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Sample Label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25334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4090" y="824984"/>
            <a:ext cx="1019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Package Files</a:t>
            </a:r>
            <a:endParaRPr lang="en-US" sz="1200" dirty="0"/>
          </a:p>
        </p:txBody>
      </p:sp>
      <p:pic>
        <p:nvPicPr>
          <p:cNvPr id="5123" name="Picture 3" descr="D:\N3A370\Sowmiya 189941\Illustrator\CAT Training 2013\20130624-CCReview_Pack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713" y="3563010"/>
            <a:ext cx="2857211" cy="28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3194" y="1067559"/>
            <a:ext cx="14606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Menu &gt; File &gt; Package</a:t>
            </a:r>
            <a:endParaRPr lang="en-US" sz="1100" i="1" dirty="0"/>
          </a:p>
        </p:txBody>
      </p:sp>
      <p:pic>
        <p:nvPicPr>
          <p:cNvPr id="4100" name="Picture 4" descr="D:\N3A370\Sowmiya 189941\Illustrator\CAT Training 2013\Package Files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22" y="1703318"/>
            <a:ext cx="4921645" cy="286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1174956" y="1329527"/>
            <a:ext cx="0" cy="254864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257310" y="1322318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808115" y="3943359"/>
            <a:ext cx="28630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884315" y="4082583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592215" y="6019800"/>
            <a:ext cx="216834" cy="216834"/>
          </a:xfrm>
          <a:prstGeom prst="ellipse">
            <a:avLst/>
          </a:prstGeom>
          <a:solidFill>
            <a:srgbClr val="FF99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4090" y="824984"/>
            <a:ext cx="931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Font Search</a:t>
            </a:r>
            <a:endParaRPr lang="en-US" sz="1200" dirty="0"/>
          </a:p>
        </p:txBody>
      </p:sp>
      <p:pic>
        <p:nvPicPr>
          <p:cNvPr id="5122" name="Picture 2" descr="D:\N3A370\Sowmiya 189941\Illustrator\CAT Training 2013\20130507-AI_Font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0" y="1268483"/>
            <a:ext cx="3672910" cy="278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N3A370\Sowmiya 189941\Illustrator\CAT Training 2013\20130624-CCReview_FontSe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4057790"/>
            <a:ext cx="4343400" cy="22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1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528" y="2808660"/>
            <a:ext cx="38298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Assignments</a:t>
            </a:r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34" y="1902731"/>
            <a:ext cx="533152" cy="88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gital art selected for the Daily Inspiration #2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5" y="443208"/>
            <a:ext cx="3455768" cy="485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igital art selected for the Daily Inspiration #20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168" y="452718"/>
            <a:ext cx="3648478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5"/>
          <p:cNvSpPr txBox="1">
            <a:spLocks/>
          </p:cNvSpPr>
          <p:nvPr/>
        </p:nvSpPr>
        <p:spPr bwMode="auto">
          <a:xfrm>
            <a:off x="1" y="5422900"/>
            <a:ext cx="9144000" cy="1435100"/>
          </a:xfrm>
          <a:prstGeom prst="rect">
            <a:avLst/>
          </a:prstGeom>
          <a:solidFill>
            <a:srgbClr val="272526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NOW! </a:t>
            </a:r>
          </a:p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IS THE TIME FOR</a:t>
            </a:r>
          </a:p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ILLUSTRATOR</a:t>
            </a:r>
            <a:b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TO WORK ON YOU.</a:t>
            </a:r>
            <a:r>
              <a:rPr lang="en-US" sz="2000" b="1" dirty="0" smtClean="0">
                <a:solidFill>
                  <a:srgbClr val="C7C7C7"/>
                </a:solidFill>
                <a:latin typeface="Calibri" pitchFamily="34" charset="0"/>
                <a:cs typeface="Calibri" pitchFamily="34" charset="0"/>
              </a:rPr>
              <a:t>					   LET’S GET INSPIRED</a:t>
            </a:r>
          </a:p>
        </p:txBody>
      </p:sp>
    </p:spTree>
    <p:extLst>
      <p:ext uri="{BB962C8B-B14F-4D97-AF65-F5344CB8AC3E}">
        <p14:creationId xmlns:p14="http://schemas.microsoft.com/office/powerpoint/2010/main" val="308834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023933"/>
            <a:ext cx="9143998" cy="6450675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 bwMode="auto">
          <a:xfrm>
            <a:off x="1" y="5422900"/>
            <a:ext cx="9144000" cy="1435100"/>
          </a:xfrm>
          <a:prstGeom prst="rect">
            <a:avLst/>
          </a:prstGeom>
          <a:solidFill>
            <a:srgbClr val="272526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NOW! </a:t>
            </a:r>
          </a:p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IS THE TIME FOR</a:t>
            </a:r>
          </a:p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ILLUSTRATOR</a:t>
            </a:r>
            <a:b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TO WORK ON YOU.</a:t>
            </a:r>
            <a:r>
              <a:rPr lang="en-US" sz="2000" b="1" dirty="0" smtClean="0">
                <a:solidFill>
                  <a:srgbClr val="C7C7C7"/>
                </a:solidFill>
                <a:latin typeface="Calibri" pitchFamily="34" charset="0"/>
                <a:cs typeface="Calibri" pitchFamily="34" charset="0"/>
              </a:rPr>
              <a:t>					   LET’S GET INSPIRED</a:t>
            </a:r>
          </a:p>
        </p:txBody>
      </p:sp>
    </p:spTree>
    <p:extLst>
      <p:ext uri="{BB962C8B-B14F-4D97-AF65-F5344CB8AC3E}">
        <p14:creationId xmlns:p14="http://schemas.microsoft.com/office/powerpoint/2010/main" val="362193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 bwMode="auto">
          <a:xfrm>
            <a:off x="0" y="0"/>
            <a:ext cx="9144000" cy="54229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pPr lvl="1"/>
            <a:endParaRPr lang="en-US" sz="2000" b="1" dirty="0" smtClean="0">
              <a:solidFill>
                <a:srgbClr val="C7C7C7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/>
          <a:stretch/>
        </p:blipFill>
        <p:spPr>
          <a:xfrm>
            <a:off x="1615442" y="0"/>
            <a:ext cx="5836236" cy="5869665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 bwMode="auto">
          <a:xfrm>
            <a:off x="1" y="5422900"/>
            <a:ext cx="9144000" cy="1435100"/>
          </a:xfrm>
          <a:prstGeom prst="rect">
            <a:avLst/>
          </a:prstGeom>
          <a:solidFill>
            <a:srgbClr val="272526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NOW! </a:t>
            </a:r>
          </a:p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IS THE TIME FOR</a:t>
            </a:r>
          </a:p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ILLUSTRATOR</a:t>
            </a:r>
            <a:b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TO WORK ON YOU.</a:t>
            </a:r>
            <a:r>
              <a:rPr lang="en-US" sz="2000" b="1" dirty="0" smtClean="0">
                <a:solidFill>
                  <a:srgbClr val="C7C7C7"/>
                </a:solidFill>
                <a:latin typeface="Calibri" pitchFamily="34" charset="0"/>
                <a:cs typeface="Calibri" pitchFamily="34" charset="0"/>
              </a:rPr>
              <a:t>					   LET’S GET INSPIRED</a:t>
            </a:r>
          </a:p>
        </p:txBody>
      </p:sp>
    </p:spTree>
    <p:extLst>
      <p:ext uri="{BB962C8B-B14F-4D97-AF65-F5344CB8AC3E}">
        <p14:creationId xmlns:p14="http://schemas.microsoft.com/office/powerpoint/2010/main" val="355798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9398"/>
            <a:ext cx="9144001" cy="5442298"/>
          </a:xfrm>
          <a:prstGeom prst="rect">
            <a:avLst/>
          </a:prstGeom>
          <a:solidFill>
            <a:srgbClr val="FFCC00"/>
          </a:solidFill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t="2369" r="10489"/>
          <a:stretch/>
        </p:blipFill>
        <p:spPr>
          <a:xfrm>
            <a:off x="676275" y="-19398"/>
            <a:ext cx="7791450" cy="5495992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 bwMode="auto">
          <a:xfrm>
            <a:off x="1" y="5422900"/>
            <a:ext cx="9144000" cy="1435100"/>
          </a:xfrm>
          <a:prstGeom prst="rect">
            <a:avLst/>
          </a:prstGeom>
          <a:solidFill>
            <a:srgbClr val="272526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NOW! </a:t>
            </a:r>
          </a:p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IS THE TIME FOR</a:t>
            </a:r>
          </a:p>
          <a:p>
            <a:pPr lvl="1"/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ILLUSTRATOR</a:t>
            </a:r>
            <a:b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TO WORK ON YOU.</a:t>
            </a:r>
            <a:r>
              <a:rPr lang="en-US" sz="2000" b="1" dirty="0" smtClean="0">
                <a:solidFill>
                  <a:srgbClr val="C7C7C7"/>
                </a:solidFill>
                <a:latin typeface="Calibri" pitchFamily="34" charset="0"/>
                <a:cs typeface="Calibri" pitchFamily="34" charset="0"/>
              </a:rPr>
              <a:t>					   LET’S GET INSPIRED</a:t>
            </a:r>
          </a:p>
        </p:txBody>
      </p:sp>
    </p:spTree>
    <p:extLst>
      <p:ext uri="{BB962C8B-B14F-4D97-AF65-F5344CB8AC3E}">
        <p14:creationId xmlns:p14="http://schemas.microsoft.com/office/powerpoint/2010/main" val="138034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25899" y="476250"/>
            <a:ext cx="8582025" cy="404813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Key Concepts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174" y="914400"/>
            <a:ext cx="63150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VECTOR: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182880" algn="just" fontAlgn="base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Made up of points and paths using a mathematical relationship</a:t>
            </a:r>
          </a:p>
          <a:p>
            <a:pPr indent="182880" algn="just" fontAlgn="base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Best for printing graphics and logos</a:t>
            </a:r>
          </a:p>
          <a:p>
            <a:pPr indent="182880" algn="just" fontAlgn="base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Can be resized to any size without distortion</a:t>
            </a:r>
          </a:p>
          <a:p>
            <a:pPr indent="182880" algn="just" fontAlgn="base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File types: AI, EPS, SVG, CDR</a:t>
            </a:r>
          </a:p>
          <a:p>
            <a:pPr fontAlgn="base"/>
            <a:endParaRPr lang="en-US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RASTER: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182880" algn="just" fontAlgn="base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Made up of dots/squares called pixels which are part of a grid</a:t>
            </a:r>
          </a:p>
          <a:p>
            <a:pPr indent="182880" algn="just" fontAlgn="base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Best for photography and viewing images on the web or on monitors</a:t>
            </a:r>
          </a:p>
          <a:p>
            <a:pPr indent="182880" algn="just" fontAlgn="base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Cannot be resized without losing image quality, well because of fixed pixel grid</a:t>
            </a:r>
          </a:p>
          <a:p>
            <a:pPr indent="182880" algn="just" fontAlgn="base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File types: JPEG, PNG, GIF, PSD and TIF (…just to name a few)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1" y="3978738"/>
            <a:ext cx="8259398" cy="1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5"/>
          <p:cNvSpPr txBox="1">
            <a:spLocks/>
          </p:cNvSpPr>
          <p:nvPr/>
        </p:nvSpPr>
        <p:spPr bwMode="auto">
          <a:xfrm>
            <a:off x="3324225" y="2800350"/>
            <a:ext cx="542926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+mj-ea"/>
                <a:cs typeface="Calibri" pitchFamily="34" charset="0"/>
              </a:rPr>
              <a:t>(Or)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 bwMode="auto">
          <a:xfrm>
            <a:off x="304800" y="762000"/>
            <a:ext cx="26955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Task 1: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10" name="Title 5"/>
          <p:cNvSpPr txBox="1">
            <a:spLocks/>
          </p:cNvSpPr>
          <p:nvPr/>
        </p:nvSpPr>
        <p:spPr bwMode="auto">
          <a:xfrm>
            <a:off x="1657350" y="1495425"/>
            <a:ext cx="26955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+mj-ea"/>
                <a:cs typeface="Calibri" pitchFamily="34" charset="0"/>
              </a:rPr>
              <a:t>Design Logo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57350" y="1828800"/>
            <a:ext cx="29622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Create a Logo for a Eco Brand - </a:t>
            </a:r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“iShopGreen”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. An online marketplace connecting buyers and sellers with  environmentally friendly products.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 l="26562" t="25977" r="65000" b="62597"/>
          <a:stretch>
            <a:fillRect/>
          </a:stretch>
        </p:blipFill>
        <p:spPr bwMode="auto">
          <a:xfrm>
            <a:off x="400050" y="1554956"/>
            <a:ext cx="885825" cy="95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5"/>
          <p:cNvSpPr txBox="1">
            <a:spLocks/>
          </p:cNvSpPr>
          <p:nvPr/>
        </p:nvSpPr>
        <p:spPr bwMode="auto">
          <a:xfrm>
            <a:off x="1663700" y="3679825"/>
            <a:ext cx="26955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sz="1800" b="1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Character illustration</a:t>
            </a:r>
            <a:endParaRPr lang="en-US" sz="1800" b="1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63700" y="4013200"/>
            <a:ext cx="3248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Create a  corporate man / woman with a laptop.</a:t>
            </a:r>
          </a:p>
        </p:txBody>
      </p:sp>
      <p:pic>
        <p:nvPicPr>
          <p:cNvPr id="15" name="Picture 3" descr="D:\Sowmiya 189941\Illustrator\39.jpg"/>
          <p:cNvPicPr>
            <a:picLocks noChangeAspect="1" noChangeArrowheads="1"/>
          </p:cNvPicPr>
          <p:nvPr/>
        </p:nvPicPr>
        <p:blipFill>
          <a:blip r:embed="rId3" cstate="print"/>
          <a:srcRect l="10446" r="13274"/>
          <a:stretch>
            <a:fillRect/>
          </a:stretch>
        </p:blipFill>
        <p:spPr bwMode="auto">
          <a:xfrm>
            <a:off x="415925" y="3397251"/>
            <a:ext cx="1295400" cy="1235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483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641600" y="4149725"/>
            <a:ext cx="4013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Certificate of Achievement</a:t>
            </a:r>
          </a:p>
          <a:p>
            <a:pPr algn="ctr"/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This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certificate is awarded to 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Shombit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Chatterjee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for contribution to the success of </a:t>
            </a: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Project Manager of the Year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Award</a:t>
            </a:r>
          </a:p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in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the Learning Solutions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Practice</a:t>
            </a:r>
          </a:p>
          <a:p>
            <a:pPr algn="ctr"/>
            <a:endParaRPr lang="en-US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Balaji </a:t>
            </a:r>
            <a:r>
              <a:rPr 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Parthasarathy</a:t>
            </a:r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		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Head, Interactive Learning Solutions</a:t>
            </a:r>
            <a:endParaRPr lang="en-US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itle 5"/>
          <p:cNvSpPr txBox="1">
            <a:spLocks/>
          </p:cNvSpPr>
          <p:nvPr/>
        </p:nvSpPr>
        <p:spPr bwMode="auto">
          <a:xfrm>
            <a:off x="3289300" y="4006850"/>
            <a:ext cx="33528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Design CI Award Certificate</a:t>
            </a:r>
          </a:p>
        </p:txBody>
      </p:sp>
      <p:sp>
        <p:nvSpPr>
          <p:cNvPr id="32" name="Title 5"/>
          <p:cNvSpPr txBox="1">
            <a:spLocks/>
          </p:cNvSpPr>
          <p:nvPr/>
        </p:nvSpPr>
        <p:spPr bwMode="auto">
          <a:xfrm>
            <a:off x="3324225" y="3422650"/>
            <a:ext cx="542926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+mj-ea"/>
                <a:cs typeface="Calibri" pitchFamily="34" charset="0"/>
              </a:rPr>
              <a:t>(Or)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 bwMode="auto">
          <a:xfrm>
            <a:off x="304800" y="762000"/>
            <a:ext cx="26955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Task 2: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11" name="Title 5"/>
          <p:cNvSpPr txBox="1">
            <a:spLocks/>
          </p:cNvSpPr>
          <p:nvPr/>
        </p:nvSpPr>
        <p:spPr bwMode="auto">
          <a:xfrm>
            <a:off x="1638300" y="1362075"/>
            <a:ext cx="26955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Design CSR Pamphlet</a:t>
            </a:r>
          </a:p>
        </p:txBody>
      </p:sp>
      <p:pic>
        <p:nvPicPr>
          <p:cNvPr id="13" name="Picture 4" descr="D:\Sowmiya 189941\Illustrator\1.bmp"/>
          <p:cNvPicPr>
            <a:picLocks noChangeAspect="1" noChangeArrowheads="1"/>
          </p:cNvPicPr>
          <p:nvPr/>
        </p:nvPicPr>
        <p:blipFill>
          <a:blip r:embed="rId2" cstate="print"/>
          <a:srcRect l="7800" r="69000" b="22903"/>
          <a:stretch>
            <a:fillRect/>
          </a:stretch>
        </p:blipFill>
        <p:spPr bwMode="auto">
          <a:xfrm>
            <a:off x="428625" y="1219200"/>
            <a:ext cx="1104900" cy="22764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638300" y="1695450"/>
            <a:ext cx="6705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Subject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An opportunity to partner with </a:t>
            </a:r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“Outreach” </a:t>
            </a:r>
          </a:p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Do you and your friends at Cognizant get together and help out children in need?</a:t>
            </a:r>
          </a:p>
          <a:p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If your answer is YES, we want to know you better. </a:t>
            </a:r>
          </a:p>
          <a:p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Write to us about your  work.</a:t>
            </a:r>
          </a:p>
        </p:txBody>
      </p:sp>
      <p:sp>
        <p:nvSpPr>
          <p:cNvPr id="2" name="Rectangle 1"/>
          <p:cNvSpPr/>
          <p:nvPr/>
        </p:nvSpPr>
        <p:spPr>
          <a:xfrm>
            <a:off x="1652587" y="4470370"/>
            <a:ext cx="699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Subject:</a:t>
            </a:r>
          </a:p>
        </p:txBody>
      </p:sp>
      <p:sp>
        <p:nvSpPr>
          <p:cNvPr id="3" name="Rectangle 2"/>
          <p:cNvSpPr/>
          <p:nvPr/>
        </p:nvSpPr>
        <p:spPr>
          <a:xfrm>
            <a:off x="5464175" y="5880309"/>
            <a:ext cx="1892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Sairaj Vaithilingam</a:t>
            </a:r>
          </a:p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Head, Cognizant Interactive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76525" y="5720299"/>
            <a:ext cx="18923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Dummy Signature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48300" y="5720299"/>
            <a:ext cx="18923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Dummy Signature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146" name="Picture 2" descr="D:\N3A370\Sowmiya 189941\Illustrator\CAT Training 2013\faf2cdabb6a15627154b79f1cbf86aa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18001" r="10890" b="20666"/>
          <a:stretch/>
        </p:blipFill>
        <p:spPr bwMode="auto">
          <a:xfrm>
            <a:off x="434117" y="4454495"/>
            <a:ext cx="1917700" cy="14540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4747" y="3075057"/>
            <a:ext cx="2874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2E2327-EDD2-4392-90C2-CEB7DA1E72E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25899" y="476250"/>
            <a:ext cx="8582025" cy="404813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Key Concepts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914400"/>
            <a:ext cx="821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Vector graphics software</a:t>
            </a: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Lets you create logos, icons, sketches, typography, and complex illustrations for print, web, interactive, video, and mobile.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225899" y="1770132"/>
            <a:ext cx="1774351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Advantages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08282"/>
            <a:ext cx="8210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Scalable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without resolution loss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(uses mathematical equations to draw out the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shapes which makes vector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graphics scalable without the loss of resolution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Lines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are crisp and sharp at any sizes</a:t>
            </a: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Print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at high resolution</a:t>
            </a: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Smaller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file size</a:t>
            </a: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Good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for drawing illustrations</a:t>
            </a: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itle 5"/>
          <p:cNvSpPr txBox="1">
            <a:spLocks/>
          </p:cNvSpPr>
          <p:nvPr/>
        </p:nvSpPr>
        <p:spPr bwMode="auto">
          <a:xfrm>
            <a:off x="225899" y="3891825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Deprivations with Illustrator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4329975"/>
            <a:ext cx="821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Drawings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tend to look flat and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cartoon</a:t>
            </a: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Hard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to produce photo realistic drawings</a:t>
            </a:r>
          </a:p>
          <a:p>
            <a:pPr indent="182880" algn="just">
              <a:lnSpc>
                <a:spcPct val="150000"/>
              </a:lnSpc>
              <a:buSzPct val="150000"/>
              <a:buFont typeface="Arial" pitchFamily="34" charset="0"/>
              <a:buChar char="•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49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www.rajasandhu.com/images/logos/boxbound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6" t="20019" r="13594" b="19181"/>
          <a:stretch/>
        </p:blipFill>
        <p:spPr bwMode="auto">
          <a:xfrm>
            <a:off x="1668869" y="1445680"/>
            <a:ext cx="2104928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rajasandhu.com/images/logos/Fashion-Australia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208" y="3483486"/>
            <a:ext cx="27622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00499" y="476250"/>
            <a:ext cx="8582025" cy="40481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Common Usage</a:t>
            </a:r>
          </a:p>
        </p:txBody>
      </p:sp>
      <p:pic>
        <p:nvPicPr>
          <p:cNvPr id="3076" name="Picture 4" descr="xtensh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03" y="992323"/>
            <a:ext cx="30670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rajasandhu.com/images/logos/quickpicks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12" y="3778760"/>
            <a:ext cx="30670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03064" y="554554"/>
            <a:ext cx="1090363" cy="307777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Logo Design</a:t>
            </a:r>
          </a:p>
        </p:txBody>
      </p:sp>
    </p:spTree>
    <p:extLst>
      <p:ext uri="{BB962C8B-B14F-4D97-AF65-F5344CB8AC3E}">
        <p14:creationId xmlns:p14="http://schemas.microsoft.com/office/powerpoint/2010/main" val="25297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00499" y="476250"/>
            <a:ext cx="8582025" cy="40481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Common Usage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t="22917" r="39385" b="38542"/>
          <a:stretch/>
        </p:blipFill>
        <p:spPr bwMode="auto">
          <a:xfrm>
            <a:off x="139700" y="2062100"/>
            <a:ext cx="4296492" cy="210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16690" r="38287" b="13021"/>
          <a:stretch/>
        </p:blipFill>
        <p:spPr bwMode="auto">
          <a:xfrm>
            <a:off x="4481451" y="1534766"/>
            <a:ext cx="4510149" cy="37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03064" y="554554"/>
            <a:ext cx="1455848" cy="307777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Character Design</a:t>
            </a:r>
          </a:p>
        </p:txBody>
      </p:sp>
    </p:spTree>
    <p:extLst>
      <p:ext uri="{BB962C8B-B14F-4D97-AF65-F5344CB8AC3E}">
        <p14:creationId xmlns:p14="http://schemas.microsoft.com/office/powerpoint/2010/main" val="411447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 txBox="1">
            <a:spLocks/>
          </p:cNvSpPr>
          <p:nvPr/>
        </p:nvSpPr>
        <p:spPr bwMode="auto">
          <a:xfrm>
            <a:off x="200499" y="476250"/>
            <a:ext cx="85820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D97BB"/>
                </a:solidFill>
                <a:latin typeface="Arial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8BBC"/>
                </a:solidFill>
                <a:latin typeface="Verdana" pitchFamily="34" charset="0"/>
              </a:defRPr>
            </a:lvl9pPr>
          </a:lstStyle>
          <a:p>
            <a:r>
              <a:rPr lang="en-US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Common Usage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4" y="881063"/>
            <a:ext cx="3603448" cy="5095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512" y="881063"/>
            <a:ext cx="3603446" cy="50958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03064" y="554554"/>
            <a:ext cx="1199174" cy="307777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Info Graphics</a:t>
            </a:r>
          </a:p>
        </p:txBody>
      </p:sp>
    </p:spTree>
    <p:extLst>
      <p:ext uri="{BB962C8B-B14F-4D97-AF65-F5344CB8AC3E}">
        <p14:creationId xmlns:p14="http://schemas.microsoft.com/office/powerpoint/2010/main" val="25297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lank">
  <a:themeElements>
    <a:clrScheme name="Cognizant Guideline (Latest)">
      <a:dk1>
        <a:srgbClr val="000000"/>
      </a:dk1>
      <a:lt1>
        <a:srgbClr val="FFFFFF"/>
      </a:lt1>
      <a:dk2>
        <a:srgbClr val="63AFE5"/>
      </a:dk2>
      <a:lt2>
        <a:srgbClr val="3188B4"/>
      </a:lt2>
      <a:accent1>
        <a:srgbClr val="6DB33F"/>
      </a:accent1>
      <a:accent2>
        <a:srgbClr val="CDD569"/>
      </a:accent2>
      <a:accent3>
        <a:srgbClr val="EB9A3B"/>
      </a:accent3>
      <a:accent4>
        <a:srgbClr val="E1AD00"/>
      </a:accent4>
      <a:accent5>
        <a:srgbClr val="CF87C3"/>
      </a:accent5>
      <a:accent6>
        <a:srgbClr val="C3B6DC"/>
      </a:accent6>
      <a:hlink>
        <a:srgbClr val="0070C0"/>
      </a:hlink>
      <a:folHlink>
        <a:srgbClr val="7030A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0AC65D468FFB4FA6BE066785988FB0" ma:contentTypeVersion="0" ma:contentTypeDescription="Create a new document." ma:contentTypeScope="" ma:versionID="11f6e1ae4565ea56de51cf8ada6d921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D564C2-293E-4019-95CB-CB9D37E410C9}">
  <ds:schemaRefs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F69F64A-F30C-4545-8A53-1906F4687B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069B9E2-FE1F-4258-BBB6-E963C4954C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16680</TotalTime>
  <Words>1906</Words>
  <Application>Microsoft Office PowerPoint</Application>
  <PresentationFormat>On-screen Show (4:3)</PresentationFormat>
  <Paragraphs>463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3_Blank</vt:lpstr>
      <vt:lpstr>PowerPoint Presentation</vt:lpstr>
      <vt:lpstr>PowerPoint Presentation</vt:lpstr>
      <vt:lpstr>PowerPoint Presentation</vt:lpstr>
      <vt:lpstr>History</vt:lpstr>
      <vt:lpstr>Key Concepts</vt:lpstr>
      <vt:lpstr>Key Concepts</vt:lpstr>
      <vt:lpstr>Common Usage</vt:lpstr>
      <vt:lpstr>Common 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Cognizant Technology Solutions</dc:title>
  <dc:creator>264018</dc:creator>
  <cp:lastModifiedBy>Natarajan, Sowmiya (Cognizant)</cp:lastModifiedBy>
  <cp:revision>1721</cp:revision>
  <dcterms:created xsi:type="dcterms:W3CDTF">2012-05-15T06:19:29Z</dcterms:created>
  <dcterms:modified xsi:type="dcterms:W3CDTF">2016-12-02T12:03:58Z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0x010100300AC65D468FFB4FA6BE066785988FB0</vt:lpwstr>
  </property>
</Properties>
</file>